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296" r:id="rId2"/>
    <p:sldId id="300" r:id="rId3"/>
    <p:sldId id="302" r:id="rId4"/>
    <p:sldId id="331" r:id="rId5"/>
    <p:sldId id="299" r:id="rId6"/>
    <p:sldId id="309" r:id="rId7"/>
    <p:sldId id="333" r:id="rId8"/>
    <p:sldId id="308" r:id="rId9"/>
    <p:sldId id="329" r:id="rId10"/>
    <p:sldId id="301" r:id="rId11"/>
    <p:sldId id="303" r:id="rId12"/>
    <p:sldId id="297" r:id="rId13"/>
    <p:sldId id="304" r:id="rId14"/>
    <p:sldId id="326" r:id="rId15"/>
    <p:sldId id="335" r:id="rId16"/>
    <p:sldId id="327" r:id="rId17"/>
    <p:sldId id="305" r:id="rId18"/>
    <p:sldId id="307" r:id="rId19"/>
    <p:sldId id="311" r:id="rId20"/>
    <p:sldId id="313" r:id="rId21"/>
    <p:sldId id="312" r:id="rId22"/>
    <p:sldId id="314" r:id="rId23"/>
    <p:sldId id="315" r:id="rId24"/>
    <p:sldId id="318" r:id="rId25"/>
    <p:sldId id="319" r:id="rId26"/>
    <p:sldId id="320" r:id="rId27"/>
    <p:sldId id="310" r:id="rId28"/>
    <p:sldId id="294"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5C98"/>
    <a:srgbClr val="FFA800"/>
    <a:srgbClr val="0AADFF"/>
    <a:srgbClr val="FB3782"/>
    <a:srgbClr val="5270A4"/>
    <a:srgbClr val="A5A5A5"/>
    <a:srgbClr val="C5C5C5"/>
    <a:srgbClr val="FDD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43" autoAdjust="0"/>
    <p:restoredTop sz="51861" autoAdjust="0"/>
  </p:normalViewPr>
  <p:slideViewPr>
    <p:cSldViewPr snapToGrid="0" showGuides="1">
      <p:cViewPr varScale="1">
        <p:scale>
          <a:sx n="53" d="100"/>
          <a:sy n="53" d="100"/>
        </p:scale>
        <p:origin x="-2528" y="-1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D36107-11AF-4C70-892E-D8C7E0BA8239}" type="datetimeFigureOut">
              <a:rPr lang="zh-CN" altLang="en-US" smtClean="0"/>
              <a:t>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8D3E4F-ECCA-4E95-8EF4-8DD3A30CDEDC}" type="slidenum">
              <a:rPr lang="zh-CN" altLang="en-US" smtClean="0"/>
              <a:t>‹#›</a:t>
            </a:fld>
            <a:endParaRPr lang="zh-CN" altLang="en-US"/>
          </a:p>
        </p:txBody>
      </p:sp>
    </p:spTree>
    <p:extLst>
      <p:ext uri="{BB962C8B-B14F-4D97-AF65-F5344CB8AC3E}">
        <p14:creationId xmlns:p14="http://schemas.microsoft.com/office/powerpoint/2010/main" val="4200211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第一部分，什么是技术社区？在场的开发人员肯定经常上，对这个还是比较了解。而产品同学就不一定了。那么技术社区和一般的社区产品相比，有哪些相同和不同点</a:t>
            </a:r>
          </a:p>
        </p:txBody>
      </p:sp>
      <p:sp>
        <p:nvSpPr>
          <p:cNvPr id="4" name="灯片编号占位符 3"/>
          <p:cNvSpPr>
            <a:spLocks noGrp="1"/>
          </p:cNvSpPr>
          <p:nvPr>
            <p:ph type="sldNum" sz="quarter" idx="5"/>
          </p:nvPr>
        </p:nvSpPr>
        <p:spPr/>
        <p:txBody>
          <a:bodyPr/>
          <a:lstStyle/>
          <a:p>
            <a:fld id="{178D3E4F-ECCA-4E95-8EF4-8DD3A30CDEDC}" type="slidenum">
              <a:rPr lang="zh-CN" altLang="en-US" smtClean="0"/>
              <a:t>1</a:t>
            </a:fld>
            <a:endParaRPr lang="zh-CN" altLang="en-US"/>
          </a:p>
        </p:txBody>
      </p:sp>
    </p:spTree>
    <p:extLst>
      <p:ext uri="{BB962C8B-B14F-4D97-AF65-F5344CB8AC3E}">
        <p14:creationId xmlns:p14="http://schemas.microsoft.com/office/powerpoint/2010/main" val="3455004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围绕代码，文本为主，图片和视频非常少</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回答数不会很多，可能一个被解决了的问题就</a:t>
            </a:r>
            <a:r>
              <a:rPr lang="en-US" altLang="zh-CN" sz="1200" kern="1200" dirty="0">
                <a:solidFill>
                  <a:schemeClr val="tx1"/>
                </a:solidFill>
                <a:latin typeface="+mn-lt"/>
                <a:ea typeface="+mn-ea"/>
                <a:cs typeface="+mn-cs"/>
              </a:rPr>
              <a:t>1-2</a:t>
            </a:r>
            <a:r>
              <a:rPr lang="zh-CN" altLang="en-US" sz="1200" kern="1200" dirty="0">
                <a:solidFill>
                  <a:schemeClr val="tx1"/>
                </a:solidFill>
                <a:latin typeface="+mn-lt"/>
                <a:ea typeface="+mn-ea"/>
                <a:cs typeface="+mn-cs"/>
              </a:rPr>
              <a:t>个回答就结束了，但这个问题可能会有很高的阅读量</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但是某条回答下的</a:t>
            </a:r>
            <a:r>
              <a:rPr lang="en-US" altLang="zh-CN" sz="1200" kern="1200" dirty="0">
                <a:solidFill>
                  <a:schemeClr val="tx1"/>
                </a:solidFill>
                <a:latin typeface="+mn-lt"/>
                <a:ea typeface="+mn-ea"/>
                <a:cs typeface="+mn-cs"/>
              </a:rPr>
              <a:t>1v1</a:t>
            </a:r>
            <a:r>
              <a:rPr lang="zh-CN" altLang="en-US" sz="1200" kern="1200" dirty="0">
                <a:solidFill>
                  <a:schemeClr val="tx1"/>
                </a:solidFill>
                <a:latin typeface="+mn-lt"/>
                <a:ea typeface="+mn-ea"/>
                <a:cs typeface="+mn-cs"/>
              </a:rPr>
              <a:t>讨论却是非常多，不是每个人评论一句，而是两个人你来我往</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这点在码客上是比较常见的</a:t>
            </a:r>
            <a:r>
              <a:rPr lang="en-US" altLang="zh-CN" sz="1200" kern="1200" dirty="0">
                <a:solidFill>
                  <a:schemeClr val="tx1"/>
                </a:solidFill>
                <a:latin typeface="+mn-lt"/>
                <a:ea typeface="+mn-ea"/>
                <a:cs typeface="+mn-cs"/>
              </a:rPr>
              <a:t>】</a:t>
            </a: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领域非常细分，前端后台移动端，前端又分各种技术栈，导致标签也非常多，同时某个问题目标受众非常小，</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很少不涉及技术的生活情感八卦类问题</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让两个程序员吵起来是很容易的，这也是导致有些问题很愿意去回答，同时很多</a:t>
            </a:r>
            <a:r>
              <a:rPr lang="en-US" altLang="zh-CN" sz="1200" kern="1200" dirty="0">
                <a:solidFill>
                  <a:schemeClr val="tx1"/>
                </a:solidFill>
                <a:latin typeface="+mn-lt"/>
                <a:ea typeface="+mn-ea"/>
                <a:cs typeface="+mn-cs"/>
              </a:rPr>
              <a:t>1v1</a:t>
            </a:r>
            <a:r>
              <a:rPr lang="zh-CN" altLang="en-US" sz="1200" kern="1200" dirty="0">
                <a:solidFill>
                  <a:schemeClr val="tx1"/>
                </a:solidFill>
                <a:latin typeface="+mn-lt"/>
                <a:ea typeface="+mn-ea"/>
                <a:cs typeface="+mn-cs"/>
              </a:rPr>
              <a:t>评论的原因</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公司内外的都有技术界的大</a:t>
            </a:r>
            <a:r>
              <a:rPr lang="en-US" altLang="zh-CN" sz="1200" kern="1200" dirty="0">
                <a:solidFill>
                  <a:schemeClr val="tx1"/>
                </a:solidFill>
                <a:latin typeface="+mn-lt"/>
                <a:ea typeface="+mn-ea"/>
                <a:cs typeface="+mn-cs"/>
              </a:rPr>
              <a:t>V</a:t>
            </a:r>
            <a:r>
              <a:rPr lang="zh-CN" altLang="en-US" sz="1200" kern="1200" dirty="0">
                <a:solidFill>
                  <a:schemeClr val="tx1"/>
                </a:solidFill>
                <a:latin typeface="+mn-lt"/>
                <a:ea typeface="+mn-ea"/>
                <a:cs typeface="+mn-cs"/>
              </a:rPr>
              <a:t>，像公司内的</a:t>
            </a:r>
            <a:r>
              <a:rPr lang="en-US" altLang="zh-CN" sz="1200" kern="1200" dirty="0" err="1">
                <a:solidFill>
                  <a:schemeClr val="tx1"/>
                </a:solidFill>
                <a:latin typeface="+mn-lt"/>
                <a:ea typeface="+mn-ea"/>
                <a:cs typeface="+mn-cs"/>
              </a:rPr>
              <a:t>tk</a:t>
            </a:r>
            <a:r>
              <a:rPr lang="en-US" altLang="zh-CN" sz="1200" kern="1200" dirty="0">
                <a:solidFill>
                  <a:schemeClr val="tx1"/>
                </a:solidFill>
                <a:latin typeface="+mn-lt"/>
                <a:ea typeface="+mn-ea"/>
                <a:cs typeface="+mn-cs"/>
              </a:rPr>
              <a:t> milo </a:t>
            </a: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码客挂了或者页面有问题时他们多数会先问一句码客挂了或这个功能有</a:t>
            </a:r>
            <a:r>
              <a:rPr lang="en-US" altLang="zh-CN" sz="1200" kern="1200" dirty="0">
                <a:solidFill>
                  <a:schemeClr val="tx1"/>
                </a:solidFill>
                <a:latin typeface="+mn-lt"/>
                <a:ea typeface="+mn-ea"/>
                <a:cs typeface="+mn-cs"/>
              </a:rPr>
              <a:t>BUG</a:t>
            </a:r>
            <a:r>
              <a:rPr lang="zh-CN" altLang="en-US" sz="1200" kern="1200" dirty="0">
                <a:solidFill>
                  <a:schemeClr val="tx1"/>
                </a:solidFill>
                <a:latin typeface="+mn-lt"/>
                <a:ea typeface="+mn-ea"/>
                <a:cs typeface="+mn-cs"/>
              </a:rPr>
              <a:t>，然后接着是带着</a:t>
            </a:r>
            <a:r>
              <a:rPr lang="en-US" altLang="zh-CN" sz="1200" kern="1200" dirty="0">
                <a:solidFill>
                  <a:schemeClr val="tx1"/>
                </a:solidFill>
                <a:latin typeface="+mn-lt"/>
                <a:ea typeface="+mn-ea"/>
                <a:cs typeface="+mn-cs"/>
              </a:rPr>
              <a:t>F12</a:t>
            </a:r>
            <a:r>
              <a:rPr lang="zh-CN" altLang="en-US" sz="1200" kern="1200" dirty="0">
                <a:solidFill>
                  <a:schemeClr val="tx1"/>
                </a:solidFill>
                <a:latin typeface="+mn-lt"/>
                <a:ea typeface="+mn-ea"/>
                <a:cs typeface="+mn-cs"/>
              </a:rPr>
              <a:t>请求的截图给我们提供诊断。包括我们挂了后会让开发同学在码客用户群里说稍微具体的技术细节，然后就讨论起来了，活跃尴尬气氛</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消费资讯的时候几乎没有人会想着如何创造一个新的资讯出来，心态上主要是以工具性为主（我要及时知道我之外的世界发生了什么），而消费社区内容的时候，可以同时拥有社交性、工具性</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强技术自尊心，怕被吐槽，想隐藏自己去提问</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很惨，经常被产品“打压”，会吐槽</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对于这些隐形的特点，后面会讲到针对性的设计。</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178D3E4F-ECCA-4E95-8EF4-8DD3A30CDEDC}" type="slidenum">
              <a:rPr lang="zh-CN" altLang="en-US" smtClean="0"/>
              <a:t>10</a:t>
            </a:fld>
            <a:endParaRPr lang="zh-CN" altLang="en-US"/>
          </a:p>
        </p:txBody>
      </p:sp>
    </p:spTree>
    <p:extLst>
      <p:ext uri="{BB962C8B-B14F-4D97-AF65-F5344CB8AC3E}">
        <p14:creationId xmlns:p14="http://schemas.microsoft.com/office/powerpoint/2010/main" val="1372651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引起广而深的讨论</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或是 优质的项目</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同时问答社区本来就是天花板很低的</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目前码客上高质量内容定义为阅读数</a:t>
            </a:r>
            <a:r>
              <a:rPr lang="en-US" altLang="zh-CN" sz="1200" kern="1200" dirty="0">
                <a:solidFill>
                  <a:schemeClr val="tx1"/>
                </a:solidFill>
                <a:latin typeface="+mn-lt"/>
                <a:ea typeface="+mn-ea"/>
                <a:cs typeface="+mn-cs"/>
              </a:rPr>
              <a:t>XX</a:t>
            </a:r>
            <a:r>
              <a:rPr lang="zh-CN" altLang="en-US" sz="1200" kern="1200" dirty="0">
                <a:solidFill>
                  <a:schemeClr val="tx1"/>
                </a:solidFill>
                <a:latin typeface="+mn-lt"/>
                <a:ea typeface="+mn-ea"/>
                <a:cs typeface="+mn-cs"/>
              </a:rPr>
              <a:t>以上，回答</a:t>
            </a:r>
            <a:r>
              <a:rPr lang="en-US" altLang="zh-CN" sz="1200" kern="1200" dirty="0">
                <a:solidFill>
                  <a:schemeClr val="tx1"/>
                </a:solidFill>
                <a:latin typeface="+mn-lt"/>
                <a:ea typeface="+mn-ea"/>
                <a:cs typeface="+mn-cs"/>
              </a:rPr>
              <a:t>XX</a:t>
            </a:r>
            <a:r>
              <a:rPr lang="zh-CN" altLang="en-US" sz="1200" kern="1200" dirty="0">
                <a:solidFill>
                  <a:schemeClr val="tx1"/>
                </a:solidFill>
                <a:latin typeface="+mn-lt"/>
                <a:ea typeface="+mn-ea"/>
                <a:cs typeface="+mn-cs"/>
              </a:rPr>
              <a:t>以上</a:t>
            </a:r>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178D3E4F-ECCA-4E95-8EF4-8DD3A30CDEDC}" type="slidenum">
              <a:rPr lang="zh-CN" altLang="en-US" smtClean="0"/>
              <a:t>11</a:t>
            </a:fld>
            <a:endParaRPr lang="zh-CN" altLang="en-US"/>
          </a:p>
        </p:txBody>
      </p:sp>
    </p:spTree>
    <p:extLst>
      <p:ext uri="{BB962C8B-B14F-4D97-AF65-F5344CB8AC3E}">
        <p14:creationId xmlns:p14="http://schemas.microsoft.com/office/powerpoint/2010/main" val="3584475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8D3E4F-ECCA-4E95-8EF4-8DD3A30CDEDC}" type="slidenum">
              <a:rPr lang="zh-CN" altLang="en-US" smtClean="0"/>
              <a:t>12</a:t>
            </a:fld>
            <a:endParaRPr lang="zh-CN" altLang="en-US"/>
          </a:p>
        </p:txBody>
      </p:sp>
    </p:spTree>
    <p:extLst>
      <p:ext uri="{BB962C8B-B14F-4D97-AF65-F5344CB8AC3E}">
        <p14:creationId xmlns:p14="http://schemas.microsoft.com/office/powerpoint/2010/main" val="2585868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先说说在腾讯做内部产品</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还是从用户需求出发，对于</a:t>
            </a:r>
            <a:r>
              <a:rPr lang="en-US" altLang="zh-CN" sz="1200" kern="1200" dirty="0">
                <a:solidFill>
                  <a:schemeClr val="tx1"/>
                </a:solidFill>
                <a:latin typeface="+mn-lt"/>
                <a:ea typeface="+mn-ea"/>
                <a:cs typeface="+mn-cs"/>
              </a:rPr>
              <a:t>C</a:t>
            </a:r>
            <a:r>
              <a:rPr lang="zh-CN" altLang="en-US" sz="1200" kern="1200" dirty="0">
                <a:solidFill>
                  <a:schemeClr val="tx1"/>
                </a:solidFill>
                <a:latin typeface="+mn-lt"/>
                <a:ea typeface="+mn-ea"/>
                <a:cs typeface="+mn-cs"/>
              </a:rPr>
              <a:t>端用户</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快速解决问题</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使用工具：自身业务上的、研发环境的，可以看这张图。同时对时效性要求非常高。</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社交上的话，分享好文、自己的文章、项目、代码片段等。</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无论是我们做工具，还是做社区，都会遇到内部其他技术平台，且总会有合作，一方面这是机遇也是挑战，且一旦接触后便是平台化的开始。</a:t>
            </a:r>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178D3E4F-ECCA-4E95-8EF4-8DD3A30CDEDC}" type="slidenum">
              <a:rPr lang="zh-CN" altLang="en-US" smtClean="0"/>
              <a:t>13</a:t>
            </a:fld>
            <a:endParaRPr lang="zh-CN" altLang="en-US"/>
          </a:p>
        </p:txBody>
      </p:sp>
    </p:spTree>
    <p:extLst>
      <p:ext uri="{BB962C8B-B14F-4D97-AF65-F5344CB8AC3E}">
        <p14:creationId xmlns:p14="http://schemas.microsoft.com/office/powerpoint/2010/main" val="3124379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6395FB6-B8A4-FF45-9765-BC54E14C4434}" type="slidenum">
              <a:rPr kumimoji="1" lang="zh-CN" altLang="en-US" smtClean="0"/>
              <a:t>14</a:t>
            </a:fld>
            <a:endParaRPr kumimoji="1" lang="zh-CN" altLang="en-US"/>
          </a:p>
        </p:txBody>
      </p:sp>
    </p:spTree>
    <p:extLst>
      <p:ext uri="{BB962C8B-B14F-4D97-AF65-F5344CB8AC3E}">
        <p14:creationId xmlns:p14="http://schemas.microsoft.com/office/powerpoint/2010/main" val="1587053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先说说在腾讯做内部产品</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还是从用户需求出发，对于</a:t>
            </a:r>
            <a:r>
              <a:rPr lang="en-US" altLang="zh-CN" sz="1200" kern="1200" dirty="0">
                <a:solidFill>
                  <a:schemeClr val="tx1"/>
                </a:solidFill>
                <a:latin typeface="+mn-lt"/>
                <a:ea typeface="+mn-ea"/>
                <a:cs typeface="+mn-cs"/>
              </a:rPr>
              <a:t>C</a:t>
            </a:r>
            <a:r>
              <a:rPr lang="zh-CN" altLang="en-US" sz="1200" kern="1200" dirty="0">
                <a:solidFill>
                  <a:schemeClr val="tx1"/>
                </a:solidFill>
                <a:latin typeface="+mn-lt"/>
                <a:ea typeface="+mn-ea"/>
                <a:cs typeface="+mn-cs"/>
              </a:rPr>
              <a:t>端用户</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快速解决问题</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使用工具：自身业务上的、研发环境的，可以看这张图。同时对时效性要求非常高。</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社交上的话，分享好文、自己的文章、项目、代码片段等。</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无论是我们做工具，还是做社区，都会遇到内部其他技术平台，且总会有合作，一方面这是机遇也是挑战，且一旦接触后便是平台化的开始。</a:t>
            </a:r>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178D3E4F-ECCA-4E95-8EF4-8DD3A30CDEDC}" type="slidenum">
              <a:rPr lang="zh-CN" altLang="en-US" smtClean="0"/>
              <a:t>15</a:t>
            </a:fld>
            <a:endParaRPr lang="zh-CN" altLang="en-US"/>
          </a:p>
        </p:txBody>
      </p:sp>
    </p:spTree>
    <p:extLst>
      <p:ext uri="{BB962C8B-B14F-4D97-AF65-F5344CB8AC3E}">
        <p14:creationId xmlns:p14="http://schemas.microsoft.com/office/powerpoint/2010/main" val="3552248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6395FB6-B8A4-FF45-9765-BC54E14C4434}" type="slidenum">
              <a:rPr kumimoji="1" lang="zh-CN" altLang="en-US" smtClean="0"/>
              <a:t>16</a:t>
            </a:fld>
            <a:endParaRPr kumimoji="1" lang="zh-CN" altLang="en-US"/>
          </a:p>
        </p:txBody>
      </p:sp>
    </p:spTree>
    <p:extLst>
      <p:ext uri="{BB962C8B-B14F-4D97-AF65-F5344CB8AC3E}">
        <p14:creationId xmlns:p14="http://schemas.microsoft.com/office/powerpoint/2010/main" val="4170534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随时能收到反馈，随时做用研</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有限用户数这个就不多说了</a:t>
            </a:r>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随时沟通：说的就是企业微信</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政治风向：比如去年</a:t>
            </a:r>
            <a:r>
              <a:rPr lang="en-US" altLang="zh-CN" sz="1200" kern="1200" dirty="0">
                <a:solidFill>
                  <a:schemeClr val="tx1"/>
                </a:solidFill>
                <a:latin typeface="+mn-lt"/>
                <a:ea typeface="+mn-ea"/>
                <a:cs typeface="+mn-cs"/>
              </a:rPr>
              <a:t>930</a:t>
            </a:r>
            <a:r>
              <a:rPr lang="zh-CN" altLang="en-US" sz="1200" kern="1200" dirty="0">
                <a:solidFill>
                  <a:schemeClr val="tx1"/>
                </a:solidFill>
                <a:latin typeface="+mn-lt"/>
                <a:ea typeface="+mn-ea"/>
                <a:cs typeface="+mn-cs"/>
              </a:rPr>
              <a:t>后的开源协同</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定制化需求：常见的来自</a:t>
            </a:r>
            <a:r>
              <a:rPr lang="en-US" altLang="zh-CN" sz="1200" kern="1200" dirty="0">
                <a:solidFill>
                  <a:schemeClr val="tx1"/>
                </a:solidFill>
                <a:latin typeface="+mn-lt"/>
                <a:ea typeface="+mn-ea"/>
                <a:cs typeface="+mn-cs"/>
              </a:rPr>
              <a:t>B</a:t>
            </a:r>
            <a:r>
              <a:rPr lang="zh-CN" altLang="en-US" sz="1200" kern="1200" dirty="0">
                <a:solidFill>
                  <a:schemeClr val="tx1"/>
                </a:solidFill>
                <a:latin typeface="+mn-lt"/>
                <a:ea typeface="+mn-ea"/>
                <a:cs typeface="+mn-cs"/>
              </a:rPr>
              <a:t>端用户的定制化需求</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178D3E4F-ECCA-4E95-8EF4-8DD3A30CDEDC}" type="slidenum">
              <a:rPr lang="zh-CN" altLang="en-US" smtClean="0"/>
              <a:t>17</a:t>
            </a:fld>
            <a:endParaRPr lang="zh-CN" altLang="en-US"/>
          </a:p>
        </p:txBody>
      </p:sp>
    </p:spTree>
    <p:extLst>
      <p:ext uri="{BB962C8B-B14F-4D97-AF65-F5344CB8AC3E}">
        <p14:creationId xmlns:p14="http://schemas.microsoft.com/office/powerpoint/2010/main" val="1466410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接下来就主要讲</a:t>
            </a:r>
            <a:r>
              <a:rPr lang="en-US" altLang="zh-CN" sz="1200" kern="1200" dirty="0">
                <a:solidFill>
                  <a:schemeClr val="tx1"/>
                </a:solidFill>
                <a:latin typeface="+mn-lt"/>
                <a:ea typeface="+mn-ea"/>
                <a:cs typeface="+mn-cs"/>
              </a:rPr>
              <a:t>Code3.0</a:t>
            </a:r>
            <a:r>
              <a:rPr lang="zh-CN" altLang="en-US" sz="1200" kern="1200" dirty="0">
                <a:solidFill>
                  <a:schemeClr val="tx1"/>
                </a:solidFill>
                <a:latin typeface="+mn-lt"/>
                <a:ea typeface="+mn-ea"/>
                <a:cs typeface="+mn-cs"/>
              </a:rPr>
              <a:t>的码客</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月是以单一问答功能上线</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做圈子，圈子类产品更容易形成网络密度，但同时是走了弯路，做内容的聚合，标签为主，收录问题的操作比较复杂以及在人的交互方面没做多少功能</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从</a:t>
            </a:r>
            <a:r>
              <a:rPr lang="en-US" altLang="zh-CN" sz="1200" kern="1200" dirty="0">
                <a:solidFill>
                  <a:schemeClr val="tx1"/>
                </a:solidFill>
                <a:latin typeface="+mn-lt"/>
                <a:ea typeface="+mn-ea"/>
                <a:cs typeface="+mn-cs"/>
              </a:rPr>
              <a:t>Code </a:t>
            </a:r>
            <a:r>
              <a:rPr lang="en-US" altLang="zh-CN" sz="1200" kern="1200" dirty="0" err="1">
                <a:solidFill>
                  <a:schemeClr val="tx1"/>
                </a:solidFill>
                <a:latin typeface="+mn-lt"/>
                <a:ea typeface="+mn-ea"/>
                <a:cs typeface="+mn-cs"/>
              </a:rPr>
              <a:t>oa</a:t>
            </a:r>
            <a:r>
              <a:rPr lang="zh-CN" altLang="en-US" sz="1200" kern="1200" dirty="0">
                <a:solidFill>
                  <a:schemeClr val="tx1"/>
                </a:solidFill>
                <a:latin typeface="+mn-lt"/>
                <a:ea typeface="+mn-ea"/>
                <a:cs typeface="+mn-cs"/>
              </a:rPr>
              <a:t>独立成站，首页</a:t>
            </a:r>
            <a:r>
              <a:rPr lang="en-US" altLang="zh-CN" sz="1200" kern="1200" dirty="0">
                <a:solidFill>
                  <a:schemeClr val="tx1"/>
                </a:solidFill>
                <a:latin typeface="+mn-lt"/>
                <a:ea typeface="+mn-ea"/>
                <a:cs typeface="+mn-cs"/>
              </a:rPr>
              <a:t>24H</a:t>
            </a:r>
            <a:r>
              <a:rPr lang="zh-CN" altLang="en-US" sz="1200" kern="1200" dirty="0">
                <a:solidFill>
                  <a:schemeClr val="tx1"/>
                </a:solidFill>
                <a:latin typeface="+mn-lt"/>
                <a:ea typeface="+mn-ea"/>
                <a:cs typeface="+mn-cs"/>
              </a:rPr>
              <a:t>动态，个性化内容推荐分发、全新设计；开源广场，内容载体的扩充，标签的串联、为个人技术名片铺垫</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圈子</a:t>
            </a:r>
            <a:r>
              <a:rPr lang="en-US" altLang="zh-CN" sz="1200" kern="1200" dirty="0">
                <a:solidFill>
                  <a:schemeClr val="tx1"/>
                </a:solidFill>
                <a:latin typeface="+mn-lt"/>
                <a:ea typeface="+mn-ea"/>
                <a:cs typeface="+mn-cs"/>
              </a:rPr>
              <a:t>2.0</a:t>
            </a:r>
            <a:r>
              <a:rPr lang="zh-CN" altLang="en-US" sz="1200" kern="1200" dirty="0">
                <a:solidFill>
                  <a:schemeClr val="tx1"/>
                </a:solidFill>
                <a:latin typeface="+mn-lt"/>
                <a:ea typeface="+mn-ea"/>
                <a:cs typeface="+mn-cs"/>
              </a:rPr>
              <a:t>：人的聚合、加新的内容载体（降低成本的微博），和机器人绑定、未来的发力点</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码力值：激励与荣誉、内部影响力</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机器人与搜索：赋能工具以及是加强工具属性，这个后面会讲</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徽章：更用作于去引导行为</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技术名片：人的社区形象建立（加入外部影响力），社交资本</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可以看到这一年主要是围绕“人的集合”去做</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178D3E4F-ECCA-4E95-8EF4-8DD3A30CDEDC}" type="slidenum">
              <a:rPr lang="zh-CN" altLang="en-US" smtClean="0"/>
              <a:t>18</a:t>
            </a:fld>
            <a:endParaRPr lang="zh-CN" altLang="en-US"/>
          </a:p>
        </p:txBody>
      </p:sp>
    </p:spTree>
    <p:extLst>
      <p:ext uri="{BB962C8B-B14F-4D97-AF65-F5344CB8AC3E}">
        <p14:creationId xmlns:p14="http://schemas.microsoft.com/office/powerpoint/2010/main" val="3483445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在码客的内容载体上，目前分为普通文本与特殊文本，普通文本就是问答与动态，可以理解为微博吧。而特殊文本就是代码，分为片段与项目。</a:t>
            </a:r>
            <a:endParaRPr lang="en-US" altLang="zh-CN" dirty="0"/>
          </a:p>
          <a:p>
            <a:endParaRPr lang="en-US" altLang="zh-CN" dirty="0"/>
          </a:p>
          <a:p>
            <a:r>
              <a:rPr lang="zh-CN" altLang="en-US" dirty="0"/>
              <a:t>用生产成本和消费成本分成四象限的话是这样，我们这里的代码项目指内部开源项目，但实际效果并不是很好，因为在生产和消费成本都很高的情况下，对内容的质量要求也是特别高的。</a:t>
            </a:r>
            <a:endParaRPr lang="en-US" altLang="zh-CN" dirty="0"/>
          </a:p>
          <a:p>
            <a:endParaRPr lang="en-US" altLang="zh-CN" dirty="0"/>
          </a:p>
          <a:p>
            <a:r>
              <a:rPr lang="zh-CN" altLang="en-US" dirty="0"/>
              <a:t>当然我们也在探索更多的内容载体形式</a:t>
            </a:r>
            <a:endParaRPr lang="en-US" altLang="zh-CN" dirty="0"/>
          </a:p>
          <a:p>
            <a:endParaRPr lang="en-US" altLang="zh-CN" dirty="0"/>
          </a:p>
          <a:p>
            <a:r>
              <a:rPr lang="zh-CN" altLang="en-US" dirty="0"/>
              <a:t>内容三维度：生产成本、消费成本、质量</a:t>
            </a:r>
            <a:endParaRPr lang="en-US" altLang="zh-CN" dirty="0"/>
          </a:p>
        </p:txBody>
      </p:sp>
      <p:sp>
        <p:nvSpPr>
          <p:cNvPr id="4" name="灯片编号占位符 3"/>
          <p:cNvSpPr>
            <a:spLocks noGrp="1"/>
          </p:cNvSpPr>
          <p:nvPr>
            <p:ph type="sldNum" sz="quarter" idx="10"/>
          </p:nvPr>
        </p:nvSpPr>
        <p:spPr/>
        <p:txBody>
          <a:bodyPr/>
          <a:lstStyle/>
          <a:p>
            <a:fld id="{178D3E4F-ECCA-4E95-8EF4-8DD3A30CDEDC}" type="slidenum">
              <a:rPr lang="zh-CN" altLang="en-US" smtClean="0"/>
              <a:t>19</a:t>
            </a:fld>
            <a:endParaRPr lang="zh-CN" altLang="en-US"/>
          </a:p>
        </p:txBody>
      </p:sp>
    </p:spTree>
    <p:extLst>
      <p:ext uri="{BB962C8B-B14F-4D97-AF65-F5344CB8AC3E}">
        <p14:creationId xmlns:p14="http://schemas.microsoft.com/office/powerpoint/2010/main" val="3012559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我们先来看鹅厂开发者最常逛的技术社区</a:t>
            </a:r>
            <a:r>
              <a:rPr lang="en-US" altLang="zh-CN" dirty="0"/>
              <a:t>TOP5</a:t>
            </a:r>
            <a:r>
              <a:rPr lang="zh-CN" altLang="en-US" dirty="0"/>
              <a:t>，</a:t>
            </a:r>
            <a:r>
              <a:rPr lang="en-US" altLang="zh-CN" dirty="0"/>
              <a:t>【</a:t>
            </a:r>
            <a:r>
              <a:rPr lang="zh-CN" altLang="en-US" dirty="0"/>
              <a:t>互动</a:t>
            </a:r>
            <a:r>
              <a:rPr lang="en-US" altLang="zh-CN" dirty="0"/>
              <a:t>】</a:t>
            </a:r>
            <a:r>
              <a:rPr lang="zh-CN" altLang="en-US" dirty="0"/>
              <a:t>在场的开发应该都认识吧，都没上过的举下手。好的肯定都上过的。</a:t>
            </a:r>
            <a:endParaRPr lang="en-US" altLang="zh-CN" dirty="0"/>
          </a:p>
          <a:p>
            <a:endParaRPr lang="en-US" altLang="zh-CN" dirty="0"/>
          </a:p>
          <a:p>
            <a:r>
              <a:rPr lang="zh-CN" altLang="en-US" dirty="0"/>
              <a:t>他们分别是。</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SOF</a:t>
            </a:r>
            <a:r>
              <a:rPr lang="zh-CN" altLang="en-US" dirty="0"/>
              <a:t>也有在做</a:t>
            </a:r>
            <a:r>
              <a:rPr lang="en-US" altLang="zh-CN" dirty="0"/>
              <a:t>TOB</a:t>
            </a:r>
            <a:endParaRPr lang="zh-CN" altLang="en-US" dirty="0"/>
          </a:p>
          <a:p>
            <a:endParaRPr lang="en-US" altLang="zh-CN" dirty="0"/>
          </a:p>
          <a:p>
            <a:r>
              <a:rPr lang="zh-CN" altLang="en-US" dirty="0"/>
              <a:t>其中我就放这两个技术问答社区的数据吧</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78D3E4F-ECCA-4E95-8EF4-8DD3A30CDEDC}" type="slidenum">
              <a:rPr lang="zh-CN" altLang="en-US" smtClean="0"/>
              <a:t>2</a:t>
            </a:fld>
            <a:endParaRPr lang="zh-CN" altLang="en-US"/>
          </a:p>
        </p:txBody>
      </p:sp>
    </p:spTree>
    <p:extLst>
      <p:ext uri="{BB962C8B-B14F-4D97-AF65-F5344CB8AC3E}">
        <p14:creationId xmlns:p14="http://schemas.microsoft.com/office/powerpoint/2010/main" val="1172741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无法去争夺他大量的时间</a:t>
            </a:r>
            <a:endParaRPr lang="en-US" altLang="zh-CN" dirty="0"/>
          </a:p>
          <a:p>
            <a:endParaRPr lang="en-US" altLang="zh-CN" dirty="0"/>
          </a:p>
          <a:p>
            <a:r>
              <a:rPr lang="zh-CN" altLang="en-US" dirty="0"/>
              <a:t>很少转载</a:t>
            </a:r>
            <a:endParaRPr lang="en-US" altLang="zh-CN" dirty="0"/>
          </a:p>
          <a:p>
            <a:endParaRPr lang="en-US" altLang="zh-CN" dirty="0"/>
          </a:p>
          <a:p>
            <a:r>
              <a:rPr lang="zh-CN" altLang="en-US" dirty="0"/>
              <a:t>动态微博的出现也是为了有一定的</a:t>
            </a:r>
            <a:r>
              <a:rPr lang="en-US" altLang="zh-CN" dirty="0"/>
              <a:t>kill</a:t>
            </a:r>
            <a:r>
              <a:rPr lang="en-US" altLang="zh-CN" baseline="0" dirty="0"/>
              <a:t> time</a:t>
            </a:r>
            <a:r>
              <a:rPr lang="zh-CN" altLang="en-US" baseline="0" dirty="0"/>
              <a:t>作用，但是不是我们的发力点</a:t>
            </a:r>
            <a:endParaRPr lang="en-US" altLang="zh-CN" baseline="0" dirty="0"/>
          </a:p>
          <a:p>
            <a:endParaRPr lang="en-US" altLang="zh-CN" baseline="0" dirty="0"/>
          </a:p>
          <a:p>
            <a:r>
              <a:rPr lang="zh-CN" altLang="en-US" baseline="0" dirty="0"/>
              <a:t>评论是默认展开的</a:t>
            </a:r>
            <a:endParaRPr lang="zh-CN" altLang="en-US" dirty="0"/>
          </a:p>
        </p:txBody>
      </p:sp>
      <p:sp>
        <p:nvSpPr>
          <p:cNvPr id="4" name="灯片编号占位符 3"/>
          <p:cNvSpPr>
            <a:spLocks noGrp="1"/>
          </p:cNvSpPr>
          <p:nvPr>
            <p:ph type="sldNum" sz="quarter" idx="10"/>
          </p:nvPr>
        </p:nvSpPr>
        <p:spPr/>
        <p:txBody>
          <a:bodyPr/>
          <a:lstStyle/>
          <a:p>
            <a:fld id="{178D3E4F-ECCA-4E95-8EF4-8DD3A30CDEDC}" type="slidenum">
              <a:rPr lang="zh-CN" altLang="en-US" smtClean="0"/>
              <a:t>20</a:t>
            </a:fld>
            <a:endParaRPr lang="zh-CN" altLang="en-US"/>
          </a:p>
        </p:txBody>
      </p:sp>
    </p:spTree>
    <p:extLst>
      <p:ext uri="{BB962C8B-B14F-4D97-AF65-F5344CB8AC3E}">
        <p14:creationId xmlns:p14="http://schemas.microsoft.com/office/powerpoint/2010/main" val="1482202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在用户策略上，我们是实行实名提问，这结果虽然是内容质量的提高，但由于生产成本提高了，比如我前面讲到的开发者的隐性特点，内容的数量受到影响。</a:t>
            </a:r>
            <a:endParaRPr lang="en-US" altLang="zh-CN" dirty="0"/>
          </a:p>
          <a:p>
            <a:endParaRPr lang="en-US" altLang="zh-CN" dirty="0"/>
          </a:p>
          <a:p>
            <a:r>
              <a:rPr lang="zh-CN" altLang="en-US" dirty="0"/>
              <a:t>所以我们也做了一些降低成本的事，比如创建一个叫不懂就问的圈子，放下压力随便问。以及会提供半匿名的马甲，这个实现方式可能会在账号上或机器人上，让用户能穿一个小白的马甲去提问，但同时是清楚我们是知道他的真实身份的。</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78D3E4F-ECCA-4E95-8EF4-8DD3A30CDEDC}" type="slidenum">
              <a:rPr lang="zh-CN" altLang="en-US" smtClean="0"/>
              <a:t>21</a:t>
            </a:fld>
            <a:endParaRPr lang="zh-CN" altLang="en-US"/>
          </a:p>
        </p:txBody>
      </p:sp>
    </p:spTree>
    <p:extLst>
      <p:ext uri="{BB962C8B-B14F-4D97-AF65-F5344CB8AC3E}">
        <p14:creationId xmlns:p14="http://schemas.microsoft.com/office/powerpoint/2010/main" val="2576359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其次是打造非常硬核的开发者社区形象，内部有已经上线的码力值以及技术名片</a:t>
            </a:r>
            <a:endParaRPr lang="en-US" altLang="zh-CN" dirty="0"/>
          </a:p>
          <a:p>
            <a:endParaRPr lang="en-US" altLang="zh-CN" dirty="0"/>
          </a:p>
          <a:p>
            <a:r>
              <a:rPr lang="zh-CN" altLang="en-US" dirty="0"/>
              <a:t>还有我们正在规划的引入开发者外部信息，比如他在外部参与的开源项目，或者是担任某些开源社区的</a:t>
            </a:r>
            <a:r>
              <a:rPr lang="en-US" altLang="zh-CN" dirty="0"/>
              <a:t>member</a:t>
            </a:r>
            <a:r>
              <a:rPr lang="zh-CN" altLang="en-US" dirty="0"/>
              <a:t>或</a:t>
            </a:r>
            <a:r>
              <a:rPr lang="en-US" altLang="zh-CN" dirty="0" err="1"/>
              <a:t>commiter</a:t>
            </a:r>
            <a:r>
              <a:rPr lang="zh-CN" altLang="en-US" dirty="0"/>
              <a:t>的身份信息</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因为前面讲过社区是做人的集合，在用户的社区形象包装上要给他更为立体的关照，打造社交属性，提供社交货币</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178D3E4F-ECCA-4E95-8EF4-8DD3A30CDEDC}" type="slidenum">
              <a:rPr lang="zh-CN" altLang="en-US" smtClean="0"/>
              <a:t>22</a:t>
            </a:fld>
            <a:endParaRPr lang="zh-CN" altLang="en-US"/>
          </a:p>
        </p:txBody>
      </p:sp>
    </p:spTree>
    <p:extLst>
      <p:ext uri="{BB962C8B-B14F-4D97-AF65-F5344CB8AC3E}">
        <p14:creationId xmlns:p14="http://schemas.microsoft.com/office/powerpoint/2010/main" val="2162630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这是一个用户转化以及内容生产分发的图。可以看到单靠码客团队产品</a:t>
            </a:r>
            <a:r>
              <a:rPr lang="en-US" altLang="zh-CN" dirty="0"/>
              <a:t>+</a:t>
            </a:r>
            <a:r>
              <a:rPr lang="zh-CN" altLang="en-US" dirty="0"/>
              <a:t>运营几位同学是不够的，我们也去开始把一些能力赋予圈子管理员，特别是把码客圈子作为用户反馈及内容公示的研发平台运营人员。</a:t>
            </a:r>
            <a:endParaRPr lang="en-US" altLang="zh-CN" dirty="0"/>
          </a:p>
          <a:p>
            <a:endParaRPr lang="en-US" altLang="zh-CN" dirty="0"/>
          </a:p>
          <a:p>
            <a:endParaRPr lang="en-US" altLang="zh-CN" dirty="0"/>
          </a:p>
          <a:p>
            <a:r>
              <a:rPr lang="zh-CN" altLang="en-US" dirty="0"/>
              <a:t>此外，我们也把企业微信这种前面说的在腾讯做内部产品的劣势转化为优势，用了他们的开放能力，企业微信机器人，目前能做到通过机器人去绑定圈子、搜索、提问、通知。以及在扩展更多场景。</a:t>
            </a:r>
          </a:p>
        </p:txBody>
      </p:sp>
      <p:sp>
        <p:nvSpPr>
          <p:cNvPr id="4" name="灯片编号占位符 3"/>
          <p:cNvSpPr>
            <a:spLocks noGrp="1"/>
          </p:cNvSpPr>
          <p:nvPr>
            <p:ph type="sldNum" sz="quarter" idx="5"/>
          </p:nvPr>
        </p:nvSpPr>
        <p:spPr/>
        <p:txBody>
          <a:bodyPr/>
          <a:lstStyle/>
          <a:p>
            <a:fld id="{178D3E4F-ECCA-4E95-8EF4-8DD3A30CDEDC}" type="slidenum">
              <a:rPr lang="zh-CN" altLang="en-US" smtClean="0"/>
              <a:t>23</a:t>
            </a:fld>
            <a:endParaRPr lang="zh-CN" altLang="en-US"/>
          </a:p>
        </p:txBody>
      </p:sp>
    </p:spTree>
    <p:extLst>
      <p:ext uri="{BB962C8B-B14F-4D97-AF65-F5344CB8AC3E}">
        <p14:creationId xmlns:p14="http://schemas.microsoft.com/office/powerpoint/2010/main" val="3706102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首先是我们自家产品的联动，在产品上工蜂的代码提交数据和开源项目直接调用接口成为我们码客上的技术名片和开源广场的内容</a:t>
            </a:r>
            <a:endParaRPr lang="en-US" altLang="zh-CN" dirty="0"/>
          </a:p>
          <a:p>
            <a:endParaRPr lang="en-US" altLang="zh-CN" dirty="0"/>
          </a:p>
          <a:p>
            <a:r>
              <a:rPr lang="zh-CN" altLang="en-US" dirty="0"/>
              <a:t>功能运营上我们也是联动了吉祥物</a:t>
            </a:r>
          </a:p>
        </p:txBody>
      </p:sp>
      <p:sp>
        <p:nvSpPr>
          <p:cNvPr id="4" name="灯片编号占位符 3"/>
          <p:cNvSpPr>
            <a:spLocks noGrp="1"/>
          </p:cNvSpPr>
          <p:nvPr>
            <p:ph type="sldNum" sz="quarter" idx="5"/>
          </p:nvPr>
        </p:nvSpPr>
        <p:spPr/>
        <p:txBody>
          <a:bodyPr/>
          <a:lstStyle/>
          <a:p>
            <a:fld id="{178D3E4F-ECCA-4E95-8EF4-8DD3A30CDEDC}" type="slidenum">
              <a:rPr lang="zh-CN" altLang="en-US" smtClean="0"/>
              <a:t>24</a:t>
            </a:fld>
            <a:endParaRPr lang="zh-CN" altLang="en-US"/>
          </a:p>
        </p:txBody>
      </p:sp>
    </p:spTree>
    <p:extLst>
      <p:ext uri="{BB962C8B-B14F-4D97-AF65-F5344CB8AC3E}">
        <p14:creationId xmlns:p14="http://schemas.microsoft.com/office/powerpoint/2010/main" val="3963219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联动的合作伙伴，去放大力量</a:t>
            </a:r>
          </a:p>
        </p:txBody>
      </p:sp>
      <p:sp>
        <p:nvSpPr>
          <p:cNvPr id="4" name="灯片编号占位符 3"/>
          <p:cNvSpPr>
            <a:spLocks noGrp="1"/>
          </p:cNvSpPr>
          <p:nvPr>
            <p:ph type="sldNum" sz="quarter" idx="10"/>
          </p:nvPr>
        </p:nvSpPr>
        <p:spPr/>
        <p:txBody>
          <a:bodyPr/>
          <a:lstStyle/>
          <a:p>
            <a:fld id="{178D3E4F-ECCA-4E95-8EF4-8DD3A30CDEDC}" type="slidenum">
              <a:rPr lang="zh-CN" altLang="en-US" smtClean="0"/>
              <a:t>25</a:t>
            </a:fld>
            <a:endParaRPr lang="zh-CN" altLang="en-US"/>
          </a:p>
        </p:txBody>
      </p:sp>
    </p:spTree>
    <p:extLst>
      <p:ext uri="{BB962C8B-B14F-4D97-AF65-F5344CB8AC3E}">
        <p14:creationId xmlns:p14="http://schemas.microsoft.com/office/powerpoint/2010/main" val="1008319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人工</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机器筛选</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码客客服号这里比较温情的是有一次码客挂了挺长时间，就在那段时间内客服号突然间不断有人问挂了吗，什么时候好，感觉到 啊我们在慢慢变得被用户重视了</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圣诞晚会可以猜想下</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178D3E4F-ECCA-4E95-8EF4-8DD3A30CDEDC}" type="slidenum">
              <a:rPr lang="zh-CN" altLang="en-US" smtClean="0"/>
              <a:t>26</a:t>
            </a:fld>
            <a:endParaRPr lang="zh-CN" altLang="en-US"/>
          </a:p>
        </p:txBody>
      </p:sp>
    </p:spTree>
    <p:extLst>
      <p:ext uri="{BB962C8B-B14F-4D97-AF65-F5344CB8AC3E}">
        <p14:creationId xmlns:p14="http://schemas.microsoft.com/office/powerpoint/2010/main" val="179306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有了更多的内容载体，更丰富的用户交互，为</a:t>
            </a:r>
            <a:r>
              <a:rPr lang="en-US" altLang="zh-CN" sz="1200" kern="1200" dirty="0">
                <a:solidFill>
                  <a:schemeClr val="tx1"/>
                </a:solidFill>
                <a:latin typeface="+mn-lt"/>
                <a:ea typeface="+mn-ea"/>
                <a:cs typeface="+mn-cs"/>
              </a:rPr>
              <a:t>BC</a:t>
            </a:r>
            <a:r>
              <a:rPr lang="zh-CN" altLang="en-US" sz="1200" kern="1200" dirty="0">
                <a:solidFill>
                  <a:schemeClr val="tx1"/>
                </a:solidFill>
                <a:latin typeface="+mn-lt"/>
                <a:ea typeface="+mn-ea"/>
                <a:cs typeface="+mn-cs"/>
              </a:rPr>
              <a:t>这两端提供连接服务，这便是平台化</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虽然平台化听起来充满着商业、政治气息，但</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社区依旧是重要的，因为我们是有温度的</a:t>
            </a:r>
            <a:r>
              <a:rPr lang="en-US" altLang="zh-CN" sz="1200" kern="1200" dirty="0">
                <a:solidFill>
                  <a:schemeClr val="tx1"/>
                </a:solidFill>
                <a:latin typeface="+mn-lt"/>
                <a:ea typeface="+mn-ea"/>
                <a:cs typeface="+mn-cs"/>
              </a:rPr>
              <a:t>CODE</a:t>
            </a:r>
          </a:p>
        </p:txBody>
      </p:sp>
      <p:sp>
        <p:nvSpPr>
          <p:cNvPr id="4" name="灯片编号占位符 3"/>
          <p:cNvSpPr>
            <a:spLocks noGrp="1"/>
          </p:cNvSpPr>
          <p:nvPr>
            <p:ph type="sldNum" sz="quarter" idx="10"/>
          </p:nvPr>
        </p:nvSpPr>
        <p:spPr/>
        <p:txBody>
          <a:bodyPr/>
          <a:lstStyle/>
          <a:p>
            <a:fld id="{178D3E4F-ECCA-4E95-8EF4-8DD3A30CDEDC}" type="slidenum">
              <a:rPr lang="zh-CN" altLang="en-US" smtClean="0"/>
              <a:t>27</a:t>
            </a:fld>
            <a:endParaRPr lang="zh-CN" altLang="en-US"/>
          </a:p>
        </p:txBody>
      </p:sp>
    </p:spTree>
    <p:extLst>
      <p:ext uri="{BB962C8B-B14F-4D97-AF65-F5344CB8AC3E}">
        <p14:creationId xmlns:p14="http://schemas.microsoft.com/office/powerpoint/2010/main" val="3080298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8D3E4F-ECCA-4E95-8EF4-8DD3A30CDEDC}" type="slidenum">
              <a:rPr lang="zh-CN" altLang="en-US" smtClean="0"/>
              <a:t>28</a:t>
            </a:fld>
            <a:endParaRPr lang="zh-CN" altLang="en-US"/>
          </a:p>
        </p:txBody>
      </p:sp>
    </p:spTree>
    <p:extLst>
      <p:ext uri="{BB962C8B-B14F-4D97-AF65-F5344CB8AC3E}">
        <p14:creationId xmlns:p14="http://schemas.microsoft.com/office/powerpoint/2010/main" val="3960812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再来看下他们的内容载体</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178D3E4F-ECCA-4E95-8EF4-8DD3A30CDEDC}" type="slidenum">
              <a:rPr lang="zh-CN" altLang="en-US" smtClean="0"/>
              <a:t>3</a:t>
            </a:fld>
            <a:endParaRPr lang="zh-CN" altLang="en-US"/>
          </a:p>
        </p:txBody>
      </p:sp>
    </p:spTree>
    <p:extLst>
      <p:ext uri="{BB962C8B-B14F-4D97-AF65-F5344CB8AC3E}">
        <p14:creationId xmlns:p14="http://schemas.microsoft.com/office/powerpoint/2010/main" val="3210586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当然在之前做内部问卷时，也有开发把这些学编程的视频网站当做技术社区，也</a:t>
            </a:r>
            <a:r>
              <a:rPr lang="en-US" altLang="zh-CN" dirty="0"/>
              <a:t>OK</a:t>
            </a:r>
            <a:endParaRPr lang="zh-CN" altLang="en-US" dirty="0"/>
          </a:p>
        </p:txBody>
      </p:sp>
      <p:sp>
        <p:nvSpPr>
          <p:cNvPr id="4" name="灯片编号占位符 3"/>
          <p:cNvSpPr>
            <a:spLocks noGrp="1"/>
          </p:cNvSpPr>
          <p:nvPr>
            <p:ph type="sldNum" sz="quarter" idx="5"/>
          </p:nvPr>
        </p:nvSpPr>
        <p:spPr/>
        <p:txBody>
          <a:bodyPr/>
          <a:lstStyle/>
          <a:p>
            <a:fld id="{178D3E4F-ECCA-4E95-8EF4-8DD3A30CDEDC}" type="slidenum">
              <a:rPr lang="zh-CN" altLang="en-US" smtClean="0"/>
              <a:t>4</a:t>
            </a:fld>
            <a:endParaRPr lang="zh-CN" altLang="en-US"/>
          </a:p>
        </p:txBody>
      </p:sp>
    </p:spTree>
    <p:extLst>
      <p:ext uri="{BB962C8B-B14F-4D97-AF65-F5344CB8AC3E}">
        <p14:creationId xmlns:p14="http://schemas.microsoft.com/office/powerpoint/2010/main" val="209487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如果抽象一下，技术社区有着哪些社区产品的共性，必然是从需求出发，社区同时蕴含这两种属性，</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一种是工具属性，比如用户来这个社区消费内容或解决问题，具有非常强大的动机</a:t>
            </a:r>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一种是社交属性，与社区的用户产生互动</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那么这两种属性用在功能上的体现就是 发布、提问、回答这些常见的</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用户与内容交互</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，评论、关注、私信等</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用户与用户交互</a:t>
            </a:r>
            <a:r>
              <a:rPr lang="en-US" altLang="zh-CN" sz="1200" kern="1200" dirty="0">
                <a:solidFill>
                  <a:schemeClr val="tx1"/>
                </a:solidFill>
                <a:latin typeface="+mn-lt"/>
                <a:ea typeface="+mn-ea"/>
                <a:cs typeface="+mn-cs"/>
              </a:rPr>
              <a:t>】</a:t>
            </a:r>
          </a:p>
        </p:txBody>
      </p:sp>
      <p:sp>
        <p:nvSpPr>
          <p:cNvPr id="4" name="灯片编号占位符 3"/>
          <p:cNvSpPr>
            <a:spLocks noGrp="1"/>
          </p:cNvSpPr>
          <p:nvPr>
            <p:ph type="sldNum" sz="quarter" idx="10"/>
          </p:nvPr>
        </p:nvSpPr>
        <p:spPr/>
        <p:txBody>
          <a:bodyPr/>
          <a:lstStyle/>
          <a:p>
            <a:fld id="{178D3E4F-ECCA-4E95-8EF4-8DD3A30CDEDC}" type="slidenum">
              <a:rPr lang="zh-CN" altLang="en-US" smtClean="0"/>
              <a:t>5</a:t>
            </a:fld>
            <a:endParaRPr lang="zh-CN" altLang="en-US"/>
          </a:p>
        </p:txBody>
      </p:sp>
    </p:spTree>
    <p:extLst>
      <p:ext uri="{BB962C8B-B14F-4D97-AF65-F5344CB8AC3E}">
        <p14:creationId xmlns:p14="http://schemas.microsoft.com/office/powerpoint/2010/main" val="618663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核心流程抽象出来的话其实就是这么一个逻辑。</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会发现前面的两个环节还是以工具属性为主，直到用户去主动生产内容</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给其他用户看</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，才有了更多的社交属性。注意这里用的是更多。</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举两个例子</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比如微信小程序开发者社区，也有社交属性，但很明显的是上去主需求是解决问题为主的，并且多是带着这种动机去创作内容</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再比如头条类这种信息流，也有这</a:t>
            </a:r>
            <a:r>
              <a:rPr lang="en-US" altLang="zh-CN" sz="1200" kern="1200" dirty="0">
                <a:solidFill>
                  <a:schemeClr val="tx1"/>
                </a:solidFill>
                <a:latin typeface="+mn-lt"/>
                <a:ea typeface="+mn-ea"/>
                <a:cs typeface="+mn-cs"/>
              </a:rPr>
              <a:t>3</a:t>
            </a:r>
            <a:r>
              <a:rPr lang="zh-CN" altLang="en-US" sz="1200" kern="1200" dirty="0">
                <a:solidFill>
                  <a:schemeClr val="tx1"/>
                </a:solidFill>
                <a:latin typeface="+mn-lt"/>
                <a:ea typeface="+mn-ea"/>
                <a:cs typeface="+mn-cs"/>
              </a:rPr>
              <a:t>步，但是以消费内容为主，发表的评论也只是对这篇内容而言。</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狭义来讲并不能算社区，只是有评论功能的资讯产品而已。</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To others</a:t>
            </a:r>
            <a:r>
              <a:rPr lang="zh-CN" altLang="en-US" sz="1200" kern="1200" dirty="0">
                <a:solidFill>
                  <a:schemeClr val="tx1"/>
                </a:solidFill>
                <a:latin typeface="+mn-lt"/>
                <a:ea typeface="+mn-ea"/>
                <a:cs typeface="+mn-cs"/>
              </a:rPr>
              <a:t>很重要</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所以概括一下就是，做社区是做人的集合</a:t>
            </a:r>
            <a:endParaRPr lang="zh-CN" altLang="en-US" dirty="0"/>
          </a:p>
        </p:txBody>
      </p:sp>
      <p:sp>
        <p:nvSpPr>
          <p:cNvPr id="4" name="灯片编号占位符 3"/>
          <p:cNvSpPr>
            <a:spLocks noGrp="1"/>
          </p:cNvSpPr>
          <p:nvPr>
            <p:ph type="sldNum" sz="quarter" idx="10"/>
          </p:nvPr>
        </p:nvSpPr>
        <p:spPr/>
        <p:txBody>
          <a:bodyPr/>
          <a:lstStyle/>
          <a:p>
            <a:fld id="{178D3E4F-ECCA-4E95-8EF4-8DD3A30CDEDC}" type="slidenum">
              <a:rPr lang="zh-CN" altLang="en-US" smtClean="0"/>
              <a:t>6</a:t>
            </a:fld>
            <a:endParaRPr lang="zh-CN" altLang="en-US"/>
          </a:p>
        </p:txBody>
      </p:sp>
    </p:spTree>
    <p:extLst>
      <p:ext uri="{BB962C8B-B14F-4D97-AF65-F5344CB8AC3E}">
        <p14:creationId xmlns:p14="http://schemas.microsoft.com/office/powerpoint/2010/main" val="308759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人的集合，着重于用户间的交互、用户的社区形象打造</a:t>
            </a:r>
          </a:p>
        </p:txBody>
      </p:sp>
      <p:sp>
        <p:nvSpPr>
          <p:cNvPr id="4" name="灯片编号占位符 3"/>
          <p:cNvSpPr>
            <a:spLocks noGrp="1"/>
          </p:cNvSpPr>
          <p:nvPr>
            <p:ph type="sldNum" sz="quarter" idx="10"/>
          </p:nvPr>
        </p:nvSpPr>
        <p:spPr/>
        <p:txBody>
          <a:bodyPr/>
          <a:lstStyle/>
          <a:p>
            <a:fld id="{178D3E4F-ECCA-4E95-8EF4-8DD3A30CDEDC}" type="slidenum">
              <a:rPr lang="zh-CN" altLang="en-US" smtClean="0"/>
              <a:t>7</a:t>
            </a:fld>
            <a:endParaRPr lang="zh-CN" altLang="en-US"/>
          </a:p>
        </p:txBody>
      </p:sp>
    </p:spTree>
    <p:extLst>
      <p:ext uri="{BB962C8B-B14F-4D97-AF65-F5344CB8AC3E}">
        <p14:creationId xmlns:p14="http://schemas.microsoft.com/office/powerpoint/2010/main" val="2889698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技术社区有一种特殊的社交行为</a:t>
            </a:r>
            <a:r>
              <a:rPr lang="en-US" altLang="zh-CN" dirty="0"/>
              <a:t>---</a:t>
            </a:r>
            <a:r>
              <a:rPr lang="zh-CN" altLang="en-US" dirty="0"/>
              <a:t>开源共建，在</a:t>
            </a:r>
            <a:r>
              <a:rPr lang="en-US" altLang="zh-CN" dirty="0"/>
              <a:t>GitHub</a:t>
            </a:r>
            <a:r>
              <a:rPr lang="zh-CN" altLang="en-US" dirty="0"/>
              <a:t>这种开源社区中是主要形式。这里主要讲给非技术同学听</a:t>
            </a:r>
            <a:endParaRPr lang="en-US" altLang="zh-CN" dirty="0"/>
          </a:p>
          <a:p>
            <a:endParaRPr lang="en-US" altLang="zh-CN" dirty="0"/>
          </a:p>
          <a:p>
            <a:r>
              <a:rPr lang="zh-CN" altLang="en-US" dirty="0"/>
              <a:t>简单说下就是</a:t>
            </a:r>
            <a:r>
              <a:rPr lang="en-US" altLang="zh-CN" dirty="0"/>
              <a:t>A</a:t>
            </a:r>
            <a:r>
              <a:rPr lang="zh-CN" altLang="en-US" dirty="0"/>
              <a:t>有一个项目，公开到网上，任何能下载，</a:t>
            </a:r>
            <a:r>
              <a:rPr lang="en-US" altLang="zh-CN" dirty="0"/>
              <a:t>B</a:t>
            </a:r>
            <a:r>
              <a:rPr lang="zh-CN" altLang="en-US" dirty="0"/>
              <a:t>觉得其中一部分能这么改进，就复制下来，提交了他的代码并且向</a:t>
            </a:r>
            <a:r>
              <a:rPr lang="en-US" altLang="zh-CN" dirty="0"/>
              <a:t>A</a:t>
            </a:r>
            <a:r>
              <a:rPr lang="zh-CN" altLang="en-US" dirty="0"/>
              <a:t>申请合并到项目中去，</a:t>
            </a:r>
            <a:r>
              <a:rPr lang="en-US" altLang="zh-CN" dirty="0"/>
              <a:t>A</a:t>
            </a:r>
            <a:r>
              <a:rPr lang="zh-CN" altLang="en-US" dirty="0"/>
              <a:t>同意了，这个项目就有了</a:t>
            </a:r>
            <a:r>
              <a:rPr lang="en-US" altLang="zh-CN" dirty="0"/>
              <a:t>A</a:t>
            </a:r>
            <a:r>
              <a:rPr lang="zh-CN" altLang="en-US" dirty="0"/>
              <a:t>和</a:t>
            </a:r>
            <a:r>
              <a:rPr lang="en-US" altLang="zh-CN" dirty="0"/>
              <a:t>B</a:t>
            </a:r>
            <a:r>
              <a:rPr lang="zh-CN" altLang="en-US" dirty="0"/>
              <a:t>的贡献。以此类推，项目得到了开源社区的贡献</a:t>
            </a:r>
            <a:endParaRPr lang="en-US" altLang="zh-CN" dirty="0"/>
          </a:p>
          <a:p>
            <a:endParaRPr lang="en-US" altLang="zh-CN" dirty="0"/>
          </a:p>
          <a:p>
            <a:r>
              <a:rPr lang="zh-CN" altLang="en-US" dirty="0"/>
              <a:t>本质上依旧是用户与内容交互，用户与用户交互</a:t>
            </a:r>
          </a:p>
        </p:txBody>
      </p:sp>
      <p:sp>
        <p:nvSpPr>
          <p:cNvPr id="4" name="灯片编号占位符 3"/>
          <p:cNvSpPr>
            <a:spLocks noGrp="1"/>
          </p:cNvSpPr>
          <p:nvPr>
            <p:ph type="sldNum" sz="quarter" idx="10"/>
          </p:nvPr>
        </p:nvSpPr>
        <p:spPr/>
        <p:txBody>
          <a:bodyPr/>
          <a:lstStyle/>
          <a:p>
            <a:fld id="{178D3E4F-ECCA-4E95-8EF4-8DD3A30CDEDC}" type="slidenum">
              <a:rPr lang="zh-CN" altLang="en-US" smtClean="0"/>
              <a:t>8</a:t>
            </a:fld>
            <a:endParaRPr lang="zh-CN" altLang="en-US"/>
          </a:p>
        </p:txBody>
      </p:sp>
    </p:spTree>
    <p:extLst>
      <p:ext uri="{BB962C8B-B14F-4D97-AF65-F5344CB8AC3E}">
        <p14:creationId xmlns:p14="http://schemas.microsoft.com/office/powerpoint/2010/main" val="2087975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这是全球最大开源社区</a:t>
            </a:r>
            <a:r>
              <a:rPr lang="en-US" altLang="zh-CN" dirty="0" err="1"/>
              <a:t>Github</a:t>
            </a:r>
            <a:r>
              <a:rPr lang="zh-CN" altLang="en-US" dirty="0"/>
              <a:t>的个人主页</a:t>
            </a:r>
          </a:p>
        </p:txBody>
      </p:sp>
      <p:sp>
        <p:nvSpPr>
          <p:cNvPr id="4" name="灯片编号占位符 3"/>
          <p:cNvSpPr>
            <a:spLocks noGrp="1"/>
          </p:cNvSpPr>
          <p:nvPr>
            <p:ph type="sldNum" sz="quarter" idx="5"/>
          </p:nvPr>
        </p:nvSpPr>
        <p:spPr/>
        <p:txBody>
          <a:bodyPr/>
          <a:lstStyle/>
          <a:p>
            <a:fld id="{178D3E4F-ECCA-4E95-8EF4-8DD3A30CDEDC}" type="slidenum">
              <a:rPr lang="zh-CN" altLang="en-US" smtClean="0"/>
              <a:t>9</a:t>
            </a:fld>
            <a:endParaRPr lang="zh-CN" altLang="en-US"/>
          </a:p>
        </p:txBody>
      </p:sp>
    </p:spTree>
    <p:extLst>
      <p:ext uri="{BB962C8B-B14F-4D97-AF65-F5344CB8AC3E}">
        <p14:creationId xmlns:p14="http://schemas.microsoft.com/office/powerpoint/2010/main" val="3254368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A5ABE0F2-669C-48D8-B8BA-5E526EC5E282}" type="datetime1">
              <a:rPr lang="zh-CN" altLang="en-US" smtClean="0"/>
              <a:t>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5C82E7-D8DA-4719-A994-DC25019B2676}" type="slidenum">
              <a:rPr lang="zh-CN" altLang="en-US" smtClean="0"/>
              <a:t>‹#›</a:t>
            </a:fld>
            <a:endParaRPr lang="zh-CN" altLang="en-US"/>
          </a:p>
        </p:txBody>
      </p:sp>
    </p:spTree>
    <p:extLst>
      <p:ext uri="{BB962C8B-B14F-4D97-AF65-F5344CB8AC3E}">
        <p14:creationId xmlns:p14="http://schemas.microsoft.com/office/powerpoint/2010/main" val="2375372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57F4525-62C3-4972-B559-6A858B532C75}" type="datetime1">
              <a:rPr lang="zh-CN" altLang="en-US" smtClean="0"/>
              <a:t>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5C82E7-D8DA-4719-A994-DC25019B2676}" type="slidenum">
              <a:rPr lang="zh-CN" altLang="en-US" smtClean="0"/>
              <a:t>‹#›</a:t>
            </a:fld>
            <a:endParaRPr lang="zh-CN" altLang="en-US"/>
          </a:p>
        </p:txBody>
      </p:sp>
    </p:spTree>
    <p:extLst>
      <p:ext uri="{BB962C8B-B14F-4D97-AF65-F5344CB8AC3E}">
        <p14:creationId xmlns:p14="http://schemas.microsoft.com/office/powerpoint/2010/main" val="458307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C2862D-8E21-4556-80EA-668BC0A292CE}" type="datetime1">
              <a:rPr lang="zh-CN" altLang="en-US" smtClean="0"/>
              <a:t>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5C82E7-D8DA-4719-A994-DC25019B2676}" type="slidenum">
              <a:rPr lang="zh-CN" altLang="en-US" smtClean="0"/>
              <a:t>‹#›</a:t>
            </a:fld>
            <a:endParaRPr lang="zh-CN" altLang="en-US"/>
          </a:p>
        </p:txBody>
      </p:sp>
    </p:spTree>
    <p:extLst>
      <p:ext uri="{BB962C8B-B14F-4D97-AF65-F5344CB8AC3E}">
        <p14:creationId xmlns:p14="http://schemas.microsoft.com/office/powerpoint/2010/main" val="2111908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D25238-D099-4407-98D4-1DEBB2EA01D9}" type="datetime1">
              <a:rPr lang="zh-CN" altLang="en-US" smtClean="0"/>
              <a:t>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5C82E7-D8DA-4719-A994-DC25019B2676}" type="slidenum">
              <a:rPr lang="zh-CN" altLang="en-US" smtClean="0"/>
              <a:pPr/>
              <a:t>‹#›</a:t>
            </a:fld>
            <a:r>
              <a:rPr lang="zh-CN" altLang="en-US" dirty="0"/>
              <a:t> </a:t>
            </a:r>
            <a:r>
              <a:rPr lang="en-US" altLang="zh-CN" dirty="0"/>
              <a:t>/ 40</a:t>
            </a:r>
            <a:endParaRPr lang="zh-CN" altLang="en-US" dirty="0"/>
          </a:p>
        </p:txBody>
      </p:sp>
    </p:spTree>
    <p:extLst>
      <p:ext uri="{BB962C8B-B14F-4D97-AF65-F5344CB8AC3E}">
        <p14:creationId xmlns:p14="http://schemas.microsoft.com/office/powerpoint/2010/main" val="659893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E0CE86A-BBC5-4610-A8B5-232759641947}" type="datetime1">
              <a:rPr lang="zh-CN" altLang="en-US" smtClean="0"/>
              <a:t>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5C82E7-D8DA-4719-A994-DC25019B2676}" type="slidenum">
              <a:rPr lang="zh-CN" altLang="en-US" smtClean="0"/>
              <a:t>‹#›</a:t>
            </a:fld>
            <a:endParaRPr lang="zh-CN" altLang="en-US"/>
          </a:p>
        </p:txBody>
      </p:sp>
    </p:spTree>
    <p:extLst>
      <p:ext uri="{BB962C8B-B14F-4D97-AF65-F5344CB8AC3E}">
        <p14:creationId xmlns:p14="http://schemas.microsoft.com/office/powerpoint/2010/main" val="42689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72B88DF-ACD0-41F4-B966-E60B0DA23ABF}" type="datetime1">
              <a:rPr lang="zh-CN" altLang="en-US" smtClean="0"/>
              <a:t>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5C82E7-D8DA-4719-A994-DC25019B2676}" type="slidenum">
              <a:rPr lang="zh-CN" altLang="en-US" smtClean="0"/>
              <a:t>‹#›</a:t>
            </a:fld>
            <a:endParaRPr lang="zh-CN" altLang="en-US"/>
          </a:p>
        </p:txBody>
      </p:sp>
    </p:spTree>
    <p:extLst>
      <p:ext uri="{BB962C8B-B14F-4D97-AF65-F5344CB8AC3E}">
        <p14:creationId xmlns:p14="http://schemas.microsoft.com/office/powerpoint/2010/main" val="186229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DBE9EFE-519E-4D2F-A598-29613BAAC416}" type="datetime1">
              <a:rPr lang="zh-CN" altLang="en-US" smtClean="0"/>
              <a:t>19/11/6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F5C82E7-D8DA-4719-A994-DC25019B2676}" type="slidenum">
              <a:rPr lang="zh-CN" altLang="en-US" smtClean="0"/>
              <a:t>‹#›</a:t>
            </a:fld>
            <a:endParaRPr lang="zh-CN" altLang="en-US"/>
          </a:p>
        </p:txBody>
      </p:sp>
    </p:spTree>
    <p:extLst>
      <p:ext uri="{BB962C8B-B14F-4D97-AF65-F5344CB8AC3E}">
        <p14:creationId xmlns:p14="http://schemas.microsoft.com/office/powerpoint/2010/main" val="3128863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D883672-12BD-43C8-8FC6-772C28C8E5BF}" type="datetime1">
              <a:rPr lang="zh-CN" altLang="en-US" smtClean="0"/>
              <a:t>19/11/6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F5C82E7-D8DA-4719-A994-DC25019B2676}" type="slidenum">
              <a:rPr lang="zh-CN" altLang="en-US" smtClean="0"/>
              <a:t>‹#›</a:t>
            </a:fld>
            <a:endParaRPr lang="zh-CN" altLang="en-US"/>
          </a:p>
        </p:txBody>
      </p:sp>
    </p:spTree>
    <p:extLst>
      <p:ext uri="{BB962C8B-B14F-4D97-AF65-F5344CB8AC3E}">
        <p14:creationId xmlns:p14="http://schemas.microsoft.com/office/powerpoint/2010/main" val="3497627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BD96E07-0290-47E5-BC9A-D0C74A4CF804}" type="datetime1">
              <a:rPr lang="zh-CN" altLang="en-US" smtClean="0"/>
              <a:t>19/11/6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F5C82E7-D8DA-4719-A994-DC25019B2676}" type="slidenum">
              <a:rPr lang="zh-CN" altLang="en-US" smtClean="0"/>
              <a:t>‹#›</a:t>
            </a:fld>
            <a:endParaRPr lang="zh-CN" altLang="en-US"/>
          </a:p>
        </p:txBody>
      </p:sp>
    </p:spTree>
    <p:extLst>
      <p:ext uri="{BB962C8B-B14F-4D97-AF65-F5344CB8AC3E}">
        <p14:creationId xmlns:p14="http://schemas.microsoft.com/office/powerpoint/2010/main" val="106989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2F26AB4-20DF-441E-9A20-9479AEE4D907}" type="datetime1">
              <a:rPr lang="zh-CN" altLang="en-US" smtClean="0"/>
              <a:t>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5C82E7-D8DA-4719-A994-DC25019B2676}" type="slidenum">
              <a:rPr lang="zh-CN" altLang="en-US" smtClean="0"/>
              <a:t>‹#›</a:t>
            </a:fld>
            <a:endParaRPr lang="zh-CN" altLang="en-US"/>
          </a:p>
        </p:txBody>
      </p:sp>
    </p:spTree>
    <p:extLst>
      <p:ext uri="{BB962C8B-B14F-4D97-AF65-F5344CB8AC3E}">
        <p14:creationId xmlns:p14="http://schemas.microsoft.com/office/powerpoint/2010/main" val="1422866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8F91E61-340E-41DC-9724-79A3AA955E9B}" type="datetime1">
              <a:rPr lang="zh-CN" altLang="en-US" smtClean="0"/>
              <a:t>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5C82E7-D8DA-4719-A994-DC25019B2676}" type="slidenum">
              <a:rPr lang="zh-CN" altLang="en-US" smtClean="0"/>
              <a:t>‹#›</a:t>
            </a:fld>
            <a:endParaRPr lang="zh-CN" altLang="en-US"/>
          </a:p>
        </p:txBody>
      </p:sp>
    </p:spTree>
    <p:extLst>
      <p:ext uri="{BB962C8B-B14F-4D97-AF65-F5344CB8AC3E}">
        <p14:creationId xmlns:p14="http://schemas.microsoft.com/office/powerpoint/2010/main" val="4438428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7C1852-0BC1-4A79-9078-02E71E5F5372}" type="datetime1">
              <a:rPr lang="zh-CN" altLang="en-US" smtClean="0"/>
              <a:t>19/11/6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C82E7-D8DA-4719-A994-DC25019B2676}" type="slidenum">
              <a:rPr lang="zh-CN" altLang="en-US" smtClean="0"/>
              <a:t>‹#›</a:t>
            </a:fld>
            <a:endParaRPr lang="zh-CN" altLang="en-US"/>
          </a:p>
        </p:txBody>
      </p:sp>
    </p:spTree>
    <p:extLst>
      <p:ext uri="{BB962C8B-B14F-4D97-AF65-F5344CB8AC3E}">
        <p14:creationId xmlns:p14="http://schemas.microsoft.com/office/powerpoint/2010/main" val="1700415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jp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slideLayout" Target="../slideLayouts/slideLayout2.xml"/><Relationship Id="rId9" Type="http://schemas.openxmlformats.org/officeDocument/2006/relationships/notesSlide" Target="../notesSlides/notesSlide18.xml"/><Relationship Id="rId10" Type="http://schemas.openxmlformats.org/officeDocument/2006/relationships/image" Target="../media/image34.png"/><Relationship Id="rId1" Type="http://schemas.openxmlformats.org/officeDocument/2006/relationships/tags" Target="../tags/tag1.xml"/><Relationship Id="rId2" Type="http://schemas.openxmlformats.org/officeDocument/2006/relationships/tags" Target="../tags/tag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tiff"/><Relationship Id="rId10"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tags" Target="../tags/tag13.xml"/><Relationship Id="rId7" Type="http://schemas.openxmlformats.org/officeDocument/2006/relationships/tags" Target="../tags/tag14.xml"/><Relationship Id="rId8" Type="http://schemas.openxmlformats.org/officeDocument/2006/relationships/slideLayout" Target="../slideLayouts/slideLayout2.xml"/><Relationship Id="rId9" Type="http://schemas.openxmlformats.org/officeDocument/2006/relationships/notesSlide" Target="../notesSlides/notesSlide27.xml"/><Relationship Id="rId1" Type="http://schemas.openxmlformats.org/officeDocument/2006/relationships/tags" Target="../tags/tag8.xml"/><Relationship Id="rId2" Type="http://schemas.openxmlformats.org/officeDocument/2006/relationships/tags" Target="../tags/tag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p:cNvSpPr txBox="1">
            <a:spLocks noChangeArrowheads="1"/>
          </p:cNvSpPr>
          <p:nvPr/>
        </p:nvSpPr>
        <p:spPr bwMode="auto">
          <a:xfrm>
            <a:off x="5050630" y="3838403"/>
            <a:ext cx="2090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FFA800"/>
                </a:solidFill>
                <a:latin typeface="华文细黑" panose="02010600040101010101" pitchFamily="2" charset="-122"/>
                <a:ea typeface="华文细黑" panose="02010600040101010101" pitchFamily="2" charset="-122"/>
              </a:rPr>
              <a:t>有什么特点？</a:t>
            </a:r>
            <a:endParaRPr lang="zh-CN" sz="2400" dirty="0">
              <a:solidFill>
                <a:srgbClr val="FFA800"/>
              </a:solidFill>
              <a:latin typeface="华文细黑" panose="02010600040101010101" pitchFamily="2" charset="-122"/>
              <a:ea typeface="华文细黑" panose="02010600040101010101" pitchFamily="2" charset="-122"/>
            </a:endParaRPr>
          </a:p>
        </p:txBody>
      </p:sp>
      <p:sp>
        <p:nvSpPr>
          <p:cNvPr id="5" name="矩形 1"/>
          <p:cNvSpPr>
            <a:spLocks noChangeArrowheads="1"/>
          </p:cNvSpPr>
          <p:nvPr/>
        </p:nvSpPr>
        <p:spPr bwMode="auto">
          <a:xfrm>
            <a:off x="3761085" y="2512840"/>
            <a:ext cx="4669826" cy="1163980"/>
          </a:xfrm>
          <a:prstGeom prst="rect">
            <a:avLst/>
          </a:prstGeom>
          <a:noFill/>
          <a:ln w="12700" cmpd="sng">
            <a:solidFill>
              <a:srgbClr val="A5A5A5"/>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标题 6"/>
          <p:cNvSpPr>
            <a:spLocks noGrp="1"/>
          </p:cNvSpPr>
          <p:nvPr>
            <p:ph type="title" idx="4294967295"/>
          </p:nvPr>
        </p:nvSpPr>
        <p:spPr>
          <a:xfrm>
            <a:off x="4016269" y="2512840"/>
            <a:ext cx="4159458" cy="1325563"/>
          </a:xfrm>
        </p:spPr>
        <p:txBody>
          <a:bodyPr>
            <a:noAutofit/>
          </a:bodyPr>
          <a:lstStyle/>
          <a:p>
            <a:pPr algn="ctr"/>
            <a:r>
              <a:rPr lang="zh-CN" altLang="en-US" sz="6600" dirty="0">
                <a:solidFill>
                  <a:srgbClr val="00B0F0"/>
                </a:solidFill>
              </a:rPr>
              <a:t>技术社区</a:t>
            </a:r>
          </a:p>
        </p:txBody>
      </p:sp>
      <p:sp>
        <p:nvSpPr>
          <p:cNvPr id="3" name="灯片编号占位符 2">
            <a:extLst>
              <a:ext uri="{FF2B5EF4-FFF2-40B4-BE49-F238E27FC236}">
                <a16:creationId xmlns="" xmlns:a16="http://schemas.microsoft.com/office/drawing/2014/main" id="{5894A6BC-0B4F-47D2-9B62-45FAAFE8AEF7}"/>
              </a:ext>
            </a:extLst>
          </p:cNvPr>
          <p:cNvSpPr>
            <a:spLocks noGrp="1"/>
          </p:cNvSpPr>
          <p:nvPr>
            <p:ph type="sldNum" sz="quarter" idx="12"/>
          </p:nvPr>
        </p:nvSpPr>
        <p:spPr/>
        <p:txBody>
          <a:bodyPr/>
          <a:lstStyle/>
          <a:p>
            <a:fld id="{8F5C82E7-D8DA-4719-A994-DC25019B2676}" type="slidenum">
              <a:rPr lang="zh-CN" altLang="en-US" smtClean="0"/>
              <a:pPr/>
              <a:t>1</a:t>
            </a:fld>
            <a:r>
              <a:rPr lang="zh-CN" altLang="en-US"/>
              <a:t> </a:t>
            </a:r>
            <a:r>
              <a:rPr lang="en-US" altLang="zh-CN"/>
              <a:t>/ 40</a:t>
            </a:r>
            <a:endParaRPr lang="zh-CN" altLang="en-US" dirty="0"/>
          </a:p>
        </p:txBody>
      </p:sp>
    </p:spTree>
    <p:extLst>
      <p:ext uri="{BB962C8B-B14F-4D97-AF65-F5344CB8AC3E}">
        <p14:creationId xmlns:p14="http://schemas.microsoft.com/office/powerpoint/2010/main" val="552258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1080" y="304348"/>
            <a:ext cx="2339102" cy="461665"/>
          </a:xfrm>
          <a:prstGeom prst="rect">
            <a:avLst/>
          </a:prstGeom>
          <a:noFill/>
        </p:spPr>
        <p:txBody>
          <a:bodyPr wrap="none" rtlCol="0">
            <a:spAutoFit/>
          </a:bodyPr>
          <a:lstStyle/>
          <a:p>
            <a:pPr algn="ctr"/>
            <a:r>
              <a:rPr lang="zh-CN" altLang="en-US" sz="2400" dirty="0">
                <a:solidFill>
                  <a:schemeClr val="tx1">
                    <a:lumMod val="75000"/>
                    <a:lumOff val="25000"/>
                  </a:schemeClr>
                </a:solidFill>
              </a:rPr>
              <a:t>技术社区的特点</a:t>
            </a: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2327481" y="1071235"/>
            <a:ext cx="1005403" cy="584775"/>
          </a:xfrm>
          <a:prstGeom prst="rect">
            <a:avLst/>
          </a:prstGeom>
          <a:noFill/>
        </p:spPr>
        <p:txBody>
          <a:bodyPr wrap="none" rtlCol="0">
            <a:spAutoFit/>
          </a:bodyPr>
          <a:lstStyle/>
          <a:p>
            <a:r>
              <a:rPr lang="zh-CN" altLang="en-US" sz="3200" dirty="0">
                <a:solidFill>
                  <a:srgbClr val="0AADFF"/>
                </a:solidFill>
              </a:rPr>
              <a:t>内容</a:t>
            </a:r>
          </a:p>
        </p:txBody>
      </p:sp>
      <p:sp>
        <p:nvSpPr>
          <p:cNvPr id="7" name="文本框 6"/>
          <p:cNvSpPr txBox="1"/>
          <p:nvPr/>
        </p:nvSpPr>
        <p:spPr>
          <a:xfrm>
            <a:off x="8859616" y="1071234"/>
            <a:ext cx="1005403" cy="584775"/>
          </a:xfrm>
          <a:prstGeom prst="rect">
            <a:avLst/>
          </a:prstGeom>
          <a:noFill/>
        </p:spPr>
        <p:txBody>
          <a:bodyPr wrap="none" rtlCol="0">
            <a:spAutoFit/>
          </a:bodyPr>
          <a:lstStyle/>
          <a:p>
            <a:r>
              <a:rPr lang="zh-CN" altLang="en-US" sz="3200" dirty="0">
                <a:solidFill>
                  <a:srgbClr val="FFA800"/>
                </a:solidFill>
              </a:rPr>
              <a:t>用户</a:t>
            </a:r>
          </a:p>
        </p:txBody>
      </p:sp>
      <p:sp>
        <p:nvSpPr>
          <p:cNvPr id="3" name="文本框 2"/>
          <p:cNvSpPr txBox="1"/>
          <p:nvPr/>
        </p:nvSpPr>
        <p:spPr>
          <a:xfrm>
            <a:off x="1002346" y="2129031"/>
            <a:ext cx="1396536"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chemeClr val="tx1">
                    <a:lumMod val="75000"/>
                    <a:lumOff val="25000"/>
                  </a:schemeClr>
                </a:solidFill>
              </a:rPr>
              <a:t>围绕代码</a:t>
            </a:r>
          </a:p>
        </p:txBody>
      </p:sp>
      <p:sp>
        <p:nvSpPr>
          <p:cNvPr id="8" name="文本框 7"/>
          <p:cNvSpPr txBox="1"/>
          <p:nvPr/>
        </p:nvSpPr>
        <p:spPr>
          <a:xfrm>
            <a:off x="1002346" y="2803585"/>
            <a:ext cx="2089033"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chemeClr val="tx1">
                    <a:lumMod val="75000"/>
                    <a:lumOff val="25000"/>
                  </a:schemeClr>
                </a:solidFill>
              </a:rPr>
              <a:t>回答数不会很多</a:t>
            </a:r>
          </a:p>
        </p:txBody>
      </p:sp>
      <p:sp>
        <p:nvSpPr>
          <p:cNvPr id="9" name="文本框 8"/>
          <p:cNvSpPr txBox="1"/>
          <p:nvPr/>
        </p:nvSpPr>
        <p:spPr>
          <a:xfrm>
            <a:off x="1002346" y="3478139"/>
            <a:ext cx="2230098"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chemeClr val="tx1">
                    <a:lumMod val="75000"/>
                    <a:lumOff val="25000"/>
                  </a:schemeClr>
                </a:solidFill>
              </a:rPr>
              <a:t>非常多</a:t>
            </a:r>
            <a:r>
              <a:rPr lang="en-US" altLang="zh-CN" dirty="0">
                <a:solidFill>
                  <a:schemeClr val="tx1">
                    <a:lumMod val="75000"/>
                    <a:lumOff val="25000"/>
                  </a:schemeClr>
                </a:solidFill>
              </a:rPr>
              <a:t>1v1</a:t>
            </a:r>
            <a:r>
              <a:rPr lang="zh-CN" altLang="en-US" dirty="0">
                <a:solidFill>
                  <a:schemeClr val="tx1">
                    <a:lumMod val="75000"/>
                    <a:lumOff val="25000"/>
                  </a:schemeClr>
                </a:solidFill>
              </a:rPr>
              <a:t>的评论</a:t>
            </a:r>
          </a:p>
        </p:txBody>
      </p:sp>
      <p:sp>
        <p:nvSpPr>
          <p:cNvPr id="10" name="文本框 9"/>
          <p:cNvSpPr txBox="1"/>
          <p:nvPr/>
        </p:nvSpPr>
        <p:spPr>
          <a:xfrm>
            <a:off x="1002346" y="4152693"/>
            <a:ext cx="1858201"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chemeClr val="tx1">
                    <a:lumMod val="75000"/>
                    <a:lumOff val="25000"/>
                  </a:schemeClr>
                </a:solidFill>
              </a:rPr>
              <a:t>领域非常细分</a:t>
            </a:r>
          </a:p>
        </p:txBody>
      </p:sp>
      <p:sp>
        <p:nvSpPr>
          <p:cNvPr id="11" name="矩形 10"/>
          <p:cNvSpPr/>
          <p:nvPr/>
        </p:nvSpPr>
        <p:spPr>
          <a:xfrm>
            <a:off x="979263" y="4827248"/>
            <a:ext cx="2089033" cy="369332"/>
          </a:xfrm>
          <a:prstGeom prst="rect">
            <a:avLst/>
          </a:prstGeom>
        </p:spPr>
        <p:txBody>
          <a:bodyPr wrap="none">
            <a:spAutoFit/>
          </a:bodyPr>
          <a:lstStyle/>
          <a:p>
            <a:pPr marL="285750" indent="-285750">
              <a:buFont typeface="Arial" panose="020B0604020202020204" pitchFamily="34" charset="0"/>
              <a:buChar char="•"/>
            </a:pPr>
            <a:r>
              <a:rPr lang="zh-CN" altLang="en-US" dirty="0">
                <a:solidFill>
                  <a:schemeClr val="tx1">
                    <a:lumMod val="75000"/>
                    <a:lumOff val="25000"/>
                  </a:schemeClr>
                </a:solidFill>
                <a:latin typeface="Tahoma" panose="020B0604030504040204" pitchFamily="34" charset="0"/>
              </a:rPr>
              <a:t>很少非专业问题</a:t>
            </a:r>
            <a:endParaRPr lang="zh-CN" altLang="en-US" dirty="0">
              <a:solidFill>
                <a:schemeClr val="tx1">
                  <a:lumMod val="75000"/>
                  <a:lumOff val="25000"/>
                </a:schemeClr>
              </a:solidFill>
            </a:endParaRPr>
          </a:p>
        </p:txBody>
      </p:sp>
      <p:sp>
        <p:nvSpPr>
          <p:cNvPr id="12" name="文本框 11"/>
          <p:cNvSpPr txBox="1"/>
          <p:nvPr/>
        </p:nvSpPr>
        <p:spPr>
          <a:xfrm>
            <a:off x="6418562" y="2129031"/>
            <a:ext cx="2858475"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chemeClr val="tx1">
                    <a:lumMod val="75000"/>
                    <a:lumOff val="25000"/>
                  </a:schemeClr>
                </a:solidFill>
              </a:rPr>
              <a:t>爱</a:t>
            </a:r>
            <a:r>
              <a:rPr lang="en-US" altLang="zh-CN" dirty="0">
                <a:solidFill>
                  <a:schemeClr val="tx1">
                    <a:lumMod val="75000"/>
                    <a:lumOff val="25000"/>
                  </a:schemeClr>
                </a:solidFill>
              </a:rPr>
              <a:t>PK</a:t>
            </a:r>
            <a:r>
              <a:rPr lang="zh-CN" altLang="en-US" dirty="0">
                <a:solidFill>
                  <a:schemeClr val="tx1">
                    <a:lumMod val="75000"/>
                    <a:lumOff val="25000"/>
                  </a:schemeClr>
                </a:solidFill>
              </a:rPr>
              <a:t>、胜负欲、解题欲</a:t>
            </a:r>
          </a:p>
        </p:txBody>
      </p:sp>
      <p:sp>
        <p:nvSpPr>
          <p:cNvPr id="13" name="文本框 12"/>
          <p:cNvSpPr txBox="1"/>
          <p:nvPr/>
        </p:nvSpPr>
        <p:spPr>
          <a:xfrm>
            <a:off x="6418562" y="2803585"/>
            <a:ext cx="1858201"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chemeClr val="tx1">
                    <a:lumMod val="75000"/>
                    <a:lumOff val="25000"/>
                  </a:schemeClr>
                </a:solidFill>
              </a:rPr>
              <a:t>崇拜技术大牛</a:t>
            </a:r>
          </a:p>
        </p:txBody>
      </p:sp>
      <p:sp>
        <p:nvSpPr>
          <p:cNvPr id="14" name="文本框 13"/>
          <p:cNvSpPr txBox="1"/>
          <p:nvPr/>
        </p:nvSpPr>
        <p:spPr>
          <a:xfrm>
            <a:off x="6418562" y="3478139"/>
            <a:ext cx="2089033"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chemeClr val="tx1">
                    <a:lumMod val="75000"/>
                    <a:lumOff val="25000"/>
                  </a:schemeClr>
                </a:solidFill>
              </a:rPr>
              <a:t>捉虫是第一反应</a:t>
            </a:r>
          </a:p>
        </p:txBody>
      </p:sp>
      <p:sp>
        <p:nvSpPr>
          <p:cNvPr id="15" name="文本框 14"/>
          <p:cNvSpPr txBox="1"/>
          <p:nvPr/>
        </p:nvSpPr>
        <p:spPr>
          <a:xfrm>
            <a:off x="6418562" y="4152693"/>
            <a:ext cx="2916183"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chemeClr val="tx1">
                    <a:lumMod val="75000"/>
                    <a:lumOff val="25000"/>
                  </a:schemeClr>
                </a:solidFill>
              </a:rPr>
              <a:t>喜欢社区内容</a:t>
            </a:r>
            <a:r>
              <a:rPr lang="en-US" altLang="zh-CN" dirty="0">
                <a:solidFill>
                  <a:schemeClr val="tx1">
                    <a:lumMod val="75000"/>
                    <a:lumOff val="25000"/>
                  </a:schemeClr>
                </a:solidFill>
              </a:rPr>
              <a:t>&gt;</a:t>
            </a:r>
            <a:r>
              <a:rPr lang="zh-CN" altLang="en-US" dirty="0">
                <a:solidFill>
                  <a:schemeClr val="tx1">
                    <a:lumMod val="75000"/>
                    <a:lumOff val="25000"/>
                  </a:schemeClr>
                </a:solidFill>
              </a:rPr>
              <a:t>资讯内容</a:t>
            </a:r>
          </a:p>
        </p:txBody>
      </p:sp>
      <p:sp>
        <p:nvSpPr>
          <p:cNvPr id="16" name="矩形 15"/>
          <p:cNvSpPr/>
          <p:nvPr/>
        </p:nvSpPr>
        <p:spPr>
          <a:xfrm>
            <a:off x="6395479" y="4827248"/>
            <a:ext cx="2781531" cy="369332"/>
          </a:xfrm>
          <a:prstGeom prst="rect">
            <a:avLst/>
          </a:prstGeom>
        </p:spPr>
        <p:txBody>
          <a:bodyPr wrap="none">
            <a:spAutoFit/>
          </a:bodyPr>
          <a:lstStyle/>
          <a:p>
            <a:pPr marL="285750" indent="-285750">
              <a:buFont typeface="Arial" panose="020B0604020202020204" pitchFamily="34" charset="0"/>
              <a:buChar char="•"/>
            </a:pPr>
            <a:r>
              <a:rPr lang="zh-CN" altLang="en-US" dirty="0">
                <a:solidFill>
                  <a:schemeClr val="tx1">
                    <a:lumMod val="75000"/>
                    <a:lumOff val="25000"/>
                  </a:schemeClr>
                </a:solidFill>
              </a:rPr>
              <a:t>大多不太喜欢花里胡哨</a:t>
            </a:r>
          </a:p>
        </p:txBody>
      </p:sp>
      <p:sp>
        <p:nvSpPr>
          <p:cNvPr id="17" name="文本框 16"/>
          <p:cNvSpPr txBox="1"/>
          <p:nvPr/>
        </p:nvSpPr>
        <p:spPr>
          <a:xfrm>
            <a:off x="9976577" y="2129031"/>
            <a:ext cx="1627369"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chemeClr val="tx1">
                    <a:lumMod val="75000"/>
                    <a:lumOff val="25000"/>
                  </a:schemeClr>
                </a:solidFill>
              </a:rPr>
              <a:t>技术自尊心</a:t>
            </a:r>
          </a:p>
        </p:txBody>
      </p:sp>
      <p:sp>
        <p:nvSpPr>
          <p:cNvPr id="18" name="文本框 17"/>
          <p:cNvSpPr txBox="1"/>
          <p:nvPr/>
        </p:nvSpPr>
        <p:spPr>
          <a:xfrm>
            <a:off x="9976577" y="2803585"/>
            <a:ext cx="1396536"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chemeClr val="tx1">
                    <a:lumMod val="75000"/>
                    <a:lumOff val="25000"/>
                  </a:schemeClr>
                </a:solidFill>
              </a:rPr>
              <a:t>默默吐槽</a:t>
            </a:r>
          </a:p>
        </p:txBody>
      </p:sp>
      <p:sp>
        <p:nvSpPr>
          <p:cNvPr id="21" name="椭圆 20"/>
          <p:cNvSpPr/>
          <p:nvPr/>
        </p:nvSpPr>
        <p:spPr>
          <a:xfrm>
            <a:off x="7074908" y="2735957"/>
            <a:ext cx="1603489" cy="1603489"/>
          </a:xfrm>
          <a:prstGeom prst="ellipse">
            <a:avLst/>
          </a:prstGeom>
          <a:solidFill>
            <a:srgbClr val="FFA8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t>显性</a:t>
            </a:r>
          </a:p>
        </p:txBody>
      </p:sp>
      <p:sp>
        <p:nvSpPr>
          <p:cNvPr id="22" name="椭圆 21"/>
          <p:cNvSpPr/>
          <p:nvPr/>
        </p:nvSpPr>
        <p:spPr>
          <a:xfrm>
            <a:off x="10000457" y="2735957"/>
            <a:ext cx="1603489" cy="1603489"/>
          </a:xfrm>
          <a:prstGeom prst="ellipse">
            <a:avLst/>
          </a:prstGeom>
          <a:solidFill>
            <a:srgbClr val="FFA8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t>隐性</a:t>
            </a:r>
          </a:p>
        </p:txBody>
      </p:sp>
      <p:pic>
        <p:nvPicPr>
          <p:cNvPr id="23" name="图片 22" hidden="1">
            <a:extLst>
              <a:ext uri="{FF2B5EF4-FFF2-40B4-BE49-F238E27FC236}">
                <a16:creationId xmlns="" xmlns:a16="http://schemas.microsoft.com/office/drawing/2014/main" id="{45FF2D40-71D9-4BDA-A2E6-BE4AE2A4F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6" y="223520"/>
            <a:ext cx="6779993" cy="6096340"/>
          </a:xfrm>
          <a:prstGeom prst="rect">
            <a:avLst/>
          </a:prstGeom>
          <a:effectLst>
            <a:outerShdw blurRad="50800" dist="38100" dir="2700000" algn="tl" rotWithShape="0">
              <a:prstClr val="black">
                <a:alpha val="40000"/>
              </a:prstClr>
            </a:outerShdw>
          </a:effectLst>
        </p:spPr>
      </p:pic>
      <p:pic>
        <p:nvPicPr>
          <p:cNvPr id="24" name="图片 23" hidden="1">
            <a:extLst>
              <a:ext uri="{FF2B5EF4-FFF2-40B4-BE49-F238E27FC236}">
                <a16:creationId xmlns="" xmlns:a16="http://schemas.microsoft.com/office/drawing/2014/main" id="{8764C0AD-42BD-4BBD-8CAD-B160974272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9559" y="538140"/>
            <a:ext cx="6344872" cy="6096340"/>
          </a:xfrm>
          <a:prstGeom prst="rect">
            <a:avLst/>
          </a:prstGeom>
          <a:effectLst>
            <a:outerShdw blurRad="50800" dist="38100" dir="2700000" algn="tl" rotWithShape="0">
              <a:prstClr val="black">
                <a:alpha val="40000"/>
              </a:prstClr>
            </a:outerShdw>
          </a:effectLst>
        </p:spPr>
      </p:pic>
      <p:pic>
        <p:nvPicPr>
          <p:cNvPr id="25" name="图片 24" hidden="1">
            <a:extLst>
              <a:ext uri="{FF2B5EF4-FFF2-40B4-BE49-F238E27FC236}">
                <a16:creationId xmlns="" xmlns:a16="http://schemas.microsoft.com/office/drawing/2014/main" id="{7466603B-6F58-4D0A-9925-98A635BBA3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1471" y="233801"/>
            <a:ext cx="4492913" cy="6145479"/>
          </a:xfrm>
          <a:prstGeom prst="rect">
            <a:avLst/>
          </a:prstGeom>
          <a:effectLst>
            <a:outerShdw blurRad="50800" dist="38100" dir="2700000" algn="tl" rotWithShape="0">
              <a:prstClr val="black">
                <a:alpha val="40000"/>
              </a:prstClr>
            </a:outerShdw>
          </a:effectLst>
        </p:spPr>
      </p:pic>
      <p:pic>
        <p:nvPicPr>
          <p:cNvPr id="26" name="图片 25" hidden="1">
            <a:extLst>
              <a:ext uri="{FF2B5EF4-FFF2-40B4-BE49-F238E27FC236}">
                <a16:creationId xmlns="" xmlns:a16="http://schemas.microsoft.com/office/drawing/2014/main" id="{C7825383-BAC2-4474-83D6-9F212C12CF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424" y="590065"/>
            <a:ext cx="4187086" cy="6145479"/>
          </a:xfrm>
          <a:prstGeom prst="rect">
            <a:avLst/>
          </a:prstGeom>
          <a:effectLst>
            <a:outerShdw blurRad="50800" dist="38100" dir="2700000" algn="tl" rotWithShape="0">
              <a:prstClr val="black">
                <a:alpha val="40000"/>
              </a:prstClr>
            </a:outerShdw>
          </a:effectLst>
        </p:spPr>
      </p:pic>
      <p:pic>
        <p:nvPicPr>
          <p:cNvPr id="27" name="图片 26" hidden="1">
            <a:extLst>
              <a:ext uri="{FF2B5EF4-FFF2-40B4-BE49-F238E27FC236}">
                <a16:creationId xmlns="" xmlns:a16="http://schemas.microsoft.com/office/drawing/2014/main" id="{94F77CC3-6C87-4D66-AA39-9FEA547343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6324" y="1558771"/>
            <a:ext cx="5754550" cy="3740457"/>
          </a:xfrm>
          <a:prstGeom prst="rect">
            <a:avLst/>
          </a:prstGeom>
          <a:effectLst>
            <a:outerShdw blurRad="50800" dist="38100" dir="2700000" algn="tl" rotWithShape="0">
              <a:prstClr val="black">
                <a:alpha val="40000"/>
              </a:prstClr>
            </a:outerShdw>
          </a:effectLst>
        </p:spPr>
      </p:pic>
      <p:sp>
        <p:nvSpPr>
          <p:cNvPr id="20" name="灯片编号占位符 19">
            <a:extLst>
              <a:ext uri="{FF2B5EF4-FFF2-40B4-BE49-F238E27FC236}">
                <a16:creationId xmlns="" xmlns:a16="http://schemas.microsoft.com/office/drawing/2014/main" id="{006245A9-6301-470E-A472-C5E06785BF16}"/>
              </a:ext>
            </a:extLst>
          </p:cNvPr>
          <p:cNvSpPr>
            <a:spLocks noGrp="1"/>
          </p:cNvSpPr>
          <p:nvPr>
            <p:ph type="sldNum" sz="quarter" idx="12"/>
          </p:nvPr>
        </p:nvSpPr>
        <p:spPr/>
        <p:txBody>
          <a:bodyPr/>
          <a:lstStyle/>
          <a:p>
            <a:fld id="{8F5C82E7-D8DA-4719-A994-DC25019B2676}" type="slidenum">
              <a:rPr lang="zh-CN" altLang="en-US" smtClean="0"/>
              <a:pPr/>
              <a:t>10</a:t>
            </a:fld>
            <a:r>
              <a:rPr lang="zh-CN" altLang="en-US"/>
              <a:t> </a:t>
            </a:r>
            <a:r>
              <a:rPr lang="en-US" altLang="zh-CN"/>
              <a:t>/ 40</a:t>
            </a:r>
            <a:endParaRPr lang="zh-CN" altLang="en-US" dirty="0"/>
          </a:p>
        </p:txBody>
      </p:sp>
    </p:spTree>
    <p:extLst>
      <p:ext uri="{BB962C8B-B14F-4D97-AF65-F5344CB8AC3E}">
        <p14:creationId xmlns:p14="http://schemas.microsoft.com/office/powerpoint/2010/main" val="34025684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3"/>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5"/>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childTnLst>
                          </p:cTn>
                        </p:par>
                        <p:par>
                          <p:cTn id="75" fill="hold">
                            <p:stCondLst>
                              <p:cond delay="2000"/>
                            </p:stCondLst>
                            <p:childTnLst>
                              <p:par>
                                <p:cTn id="76" presetID="10" presetClass="entr" presetSubtype="0"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500"/>
                                        <p:tgtEl>
                                          <p:spTgt spid="1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27"/>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21"/>
                                        </p:tgtEl>
                                        <p:attrNameLst>
                                          <p:attrName>style.visibility</p:attrName>
                                        </p:attrNameLst>
                                      </p:cBhvr>
                                      <p:to>
                                        <p:strVal val="visible"/>
                                      </p:to>
                                    </p:set>
                                    <p:anim calcmode="lin" valueType="num">
                                      <p:cBhvr>
                                        <p:cTn id="101" dur="500" fill="hold"/>
                                        <p:tgtEl>
                                          <p:spTgt spid="21"/>
                                        </p:tgtEl>
                                        <p:attrNameLst>
                                          <p:attrName>ppt_w</p:attrName>
                                        </p:attrNameLst>
                                      </p:cBhvr>
                                      <p:tavLst>
                                        <p:tav tm="0">
                                          <p:val>
                                            <p:fltVal val="0"/>
                                          </p:val>
                                        </p:tav>
                                        <p:tav tm="100000">
                                          <p:val>
                                            <p:strVal val="#ppt_w"/>
                                          </p:val>
                                        </p:tav>
                                      </p:tavLst>
                                    </p:anim>
                                    <p:anim calcmode="lin" valueType="num">
                                      <p:cBhvr>
                                        <p:cTn id="102" dur="500" fill="hold"/>
                                        <p:tgtEl>
                                          <p:spTgt spid="21"/>
                                        </p:tgtEl>
                                        <p:attrNameLst>
                                          <p:attrName>ppt_h</p:attrName>
                                        </p:attrNameLst>
                                      </p:cBhvr>
                                      <p:tavLst>
                                        <p:tav tm="0">
                                          <p:val>
                                            <p:fltVal val="0"/>
                                          </p:val>
                                        </p:tav>
                                        <p:tav tm="100000">
                                          <p:val>
                                            <p:strVal val="#ppt_h"/>
                                          </p:val>
                                        </p:tav>
                                      </p:tavLst>
                                    </p:anim>
                                    <p:animEffect transition="in" filter="fade">
                                      <p:cBhvr>
                                        <p:cTn id="103" dur="500"/>
                                        <p:tgtEl>
                                          <p:spTgt spid="21"/>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22"/>
                                        </p:tgtEl>
                                        <p:attrNameLst>
                                          <p:attrName>style.visibility</p:attrName>
                                        </p:attrNameLst>
                                      </p:cBhvr>
                                      <p:to>
                                        <p:strVal val="visible"/>
                                      </p:to>
                                    </p:set>
                                    <p:anim calcmode="lin" valueType="num">
                                      <p:cBhvr>
                                        <p:cTn id="106" dur="500" fill="hold"/>
                                        <p:tgtEl>
                                          <p:spTgt spid="22"/>
                                        </p:tgtEl>
                                        <p:attrNameLst>
                                          <p:attrName>ppt_w</p:attrName>
                                        </p:attrNameLst>
                                      </p:cBhvr>
                                      <p:tavLst>
                                        <p:tav tm="0">
                                          <p:val>
                                            <p:fltVal val="0"/>
                                          </p:val>
                                        </p:tav>
                                        <p:tav tm="100000">
                                          <p:val>
                                            <p:strVal val="#ppt_w"/>
                                          </p:val>
                                        </p:tav>
                                      </p:tavLst>
                                    </p:anim>
                                    <p:anim calcmode="lin" valueType="num">
                                      <p:cBhvr>
                                        <p:cTn id="107" dur="500" fill="hold"/>
                                        <p:tgtEl>
                                          <p:spTgt spid="22"/>
                                        </p:tgtEl>
                                        <p:attrNameLst>
                                          <p:attrName>ppt_h</p:attrName>
                                        </p:attrNameLst>
                                      </p:cBhvr>
                                      <p:tavLst>
                                        <p:tav tm="0">
                                          <p:val>
                                            <p:fltVal val="0"/>
                                          </p:val>
                                        </p:tav>
                                        <p:tav tm="100000">
                                          <p:val>
                                            <p:strVal val="#ppt_h"/>
                                          </p:val>
                                        </p:tav>
                                      </p:tavLst>
                                    </p:anim>
                                    <p:animEffect transition="in" filter="fade">
                                      <p:cBhvr>
                                        <p:cTn id="10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p:bldP spid="13" grpId="0"/>
      <p:bldP spid="14" grpId="0"/>
      <p:bldP spid="15" grpId="0"/>
      <p:bldP spid="16" grpId="0"/>
      <p:bldP spid="17" grpId="0"/>
      <p:bldP spid="18" grpId="0"/>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1080" y="304348"/>
            <a:ext cx="2339102" cy="461665"/>
          </a:xfrm>
          <a:prstGeom prst="rect">
            <a:avLst/>
          </a:prstGeom>
          <a:noFill/>
        </p:spPr>
        <p:txBody>
          <a:bodyPr wrap="none" rtlCol="0">
            <a:spAutoFit/>
          </a:bodyPr>
          <a:lstStyle/>
          <a:p>
            <a:pPr algn="ctr"/>
            <a:r>
              <a:rPr lang="zh-CN" altLang="en-US" sz="2400" dirty="0">
                <a:solidFill>
                  <a:schemeClr val="tx1">
                    <a:lumMod val="75000"/>
                    <a:lumOff val="25000"/>
                  </a:schemeClr>
                </a:solidFill>
              </a:rPr>
              <a:t>技术社区的特点</a:t>
            </a: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十字星 21"/>
          <p:cNvSpPr/>
          <p:nvPr/>
        </p:nvSpPr>
        <p:spPr>
          <a:xfrm>
            <a:off x="1701152" y="2635250"/>
            <a:ext cx="1587500" cy="1587500"/>
          </a:xfrm>
          <a:prstGeom prst="star4">
            <a:avLst/>
          </a:prstGeom>
          <a:solidFill>
            <a:srgbClr val="FF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3411220" y="3167390"/>
            <a:ext cx="6340197" cy="707886"/>
          </a:xfrm>
          <a:prstGeom prst="rect">
            <a:avLst/>
          </a:prstGeom>
          <a:noFill/>
        </p:spPr>
        <p:txBody>
          <a:bodyPr wrap="none" rtlCol="0">
            <a:spAutoFit/>
          </a:bodyPr>
          <a:lstStyle/>
          <a:p>
            <a:r>
              <a:rPr lang="zh-CN" altLang="en-US" sz="4000" dirty="0">
                <a:solidFill>
                  <a:schemeClr val="tx1">
                    <a:lumMod val="75000"/>
                    <a:lumOff val="25000"/>
                  </a:schemeClr>
                </a:solidFill>
              </a:rPr>
              <a:t>北极星指标：高质量的内容</a:t>
            </a:r>
          </a:p>
        </p:txBody>
      </p:sp>
      <p:sp>
        <p:nvSpPr>
          <p:cNvPr id="3" name="灯片编号占位符 2">
            <a:extLst>
              <a:ext uri="{FF2B5EF4-FFF2-40B4-BE49-F238E27FC236}">
                <a16:creationId xmlns="" xmlns:a16="http://schemas.microsoft.com/office/drawing/2014/main" id="{58C1DD18-FEB9-47EF-B83D-3A7713B60DFA}"/>
              </a:ext>
            </a:extLst>
          </p:cNvPr>
          <p:cNvSpPr>
            <a:spLocks noGrp="1"/>
          </p:cNvSpPr>
          <p:nvPr>
            <p:ph type="sldNum" sz="quarter" idx="12"/>
          </p:nvPr>
        </p:nvSpPr>
        <p:spPr/>
        <p:txBody>
          <a:bodyPr/>
          <a:lstStyle/>
          <a:p>
            <a:fld id="{8F5C82E7-D8DA-4719-A994-DC25019B2676}" type="slidenum">
              <a:rPr lang="zh-CN" altLang="en-US" smtClean="0"/>
              <a:pPr/>
              <a:t>11</a:t>
            </a:fld>
            <a:r>
              <a:rPr lang="zh-CN" altLang="en-US"/>
              <a:t> </a:t>
            </a:r>
            <a:r>
              <a:rPr lang="en-US" altLang="zh-CN"/>
              <a:t>/ 40</a:t>
            </a:r>
            <a:endParaRPr lang="zh-CN" altLang="en-US" dirty="0"/>
          </a:p>
        </p:txBody>
      </p:sp>
    </p:spTree>
    <p:extLst>
      <p:ext uri="{BB962C8B-B14F-4D97-AF65-F5344CB8AC3E}">
        <p14:creationId xmlns:p14="http://schemas.microsoft.com/office/powerpoint/2010/main" val="2050633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p:cNvSpPr txBox="1">
            <a:spLocks noChangeArrowheads="1"/>
          </p:cNvSpPr>
          <p:nvPr/>
        </p:nvSpPr>
        <p:spPr bwMode="auto">
          <a:xfrm>
            <a:off x="4847475" y="3838403"/>
            <a:ext cx="2497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FFA800"/>
                </a:solidFill>
                <a:latin typeface="华文细黑" panose="02010600040101010101" pitchFamily="2" charset="-122"/>
                <a:ea typeface="华文细黑" panose="02010600040101010101" pitchFamily="2" charset="-122"/>
              </a:rPr>
              <a:t>从</a:t>
            </a:r>
            <a:r>
              <a:rPr lang="en-US" altLang="zh-CN" sz="2400" dirty="0">
                <a:solidFill>
                  <a:srgbClr val="FFA800"/>
                </a:solidFill>
                <a:latin typeface="华文细黑" panose="02010600040101010101" pitchFamily="2" charset="-122"/>
                <a:ea typeface="华文细黑" panose="02010600040101010101" pitchFamily="2" charset="-122"/>
              </a:rPr>
              <a:t>0</a:t>
            </a:r>
            <a:r>
              <a:rPr lang="zh-CN" altLang="en-US" sz="2400" dirty="0">
                <a:solidFill>
                  <a:srgbClr val="FFA800"/>
                </a:solidFill>
                <a:latin typeface="华文细黑" panose="02010600040101010101" pitchFamily="2" charset="-122"/>
                <a:ea typeface="华文细黑" panose="02010600040101010101" pitchFamily="2" charset="-122"/>
              </a:rPr>
              <a:t>到</a:t>
            </a:r>
            <a:r>
              <a:rPr lang="en-US" altLang="zh-CN" sz="2400" dirty="0">
                <a:solidFill>
                  <a:srgbClr val="FFA800"/>
                </a:solidFill>
                <a:latin typeface="华文细黑" panose="02010600040101010101" pitchFamily="2" charset="-122"/>
                <a:ea typeface="华文细黑" panose="02010600040101010101" pitchFamily="2" charset="-122"/>
              </a:rPr>
              <a:t>1</a:t>
            </a:r>
            <a:r>
              <a:rPr lang="zh-CN" altLang="en-US" sz="2400" dirty="0">
                <a:solidFill>
                  <a:srgbClr val="FFA800"/>
                </a:solidFill>
                <a:latin typeface="华文细黑" panose="02010600040101010101" pitchFamily="2" charset="-122"/>
                <a:ea typeface="华文细黑" panose="02010600040101010101" pitchFamily="2" charset="-122"/>
              </a:rPr>
              <a:t>的这一年</a:t>
            </a:r>
            <a:endParaRPr lang="zh-CN" sz="2400" dirty="0">
              <a:solidFill>
                <a:srgbClr val="FFA800"/>
              </a:solidFill>
              <a:latin typeface="华文细黑" panose="02010600040101010101" pitchFamily="2" charset="-122"/>
              <a:ea typeface="华文细黑" panose="02010600040101010101" pitchFamily="2" charset="-122"/>
            </a:endParaRPr>
          </a:p>
        </p:txBody>
      </p:sp>
      <p:sp>
        <p:nvSpPr>
          <p:cNvPr id="5" name="矩形 1"/>
          <p:cNvSpPr>
            <a:spLocks noChangeArrowheads="1"/>
          </p:cNvSpPr>
          <p:nvPr/>
        </p:nvSpPr>
        <p:spPr bwMode="auto">
          <a:xfrm>
            <a:off x="4783850" y="2512840"/>
            <a:ext cx="2624299" cy="1163980"/>
          </a:xfrm>
          <a:prstGeom prst="rect">
            <a:avLst/>
          </a:prstGeom>
          <a:noFill/>
          <a:ln w="12700" cmpd="sng">
            <a:solidFill>
              <a:srgbClr val="A5A5A5"/>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标题 6"/>
          <p:cNvSpPr>
            <a:spLocks noGrp="1"/>
          </p:cNvSpPr>
          <p:nvPr>
            <p:ph type="title" idx="4294967295"/>
          </p:nvPr>
        </p:nvSpPr>
        <p:spPr>
          <a:xfrm>
            <a:off x="4016269" y="2512840"/>
            <a:ext cx="4159458" cy="1325563"/>
          </a:xfrm>
        </p:spPr>
        <p:txBody>
          <a:bodyPr>
            <a:noAutofit/>
          </a:bodyPr>
          <a:lstStyle/>
          <a:p>
            <a:pPr algn="ctr"/>
            <a:r>
              <a:rPr lang="zh-CN" altLang="en-US" sz="6600" dirty="0">
                <a:solidFill>
                  <a:srgbClr val="0AADFF"/>
                </a:solidFill>
              </a:rPr>
              <a:t>码客</a:t>
            </a:r>
          </a:p>
        </p:txBody>
      </p:sp>
      <p:sp>
        <p:nvSpPr>
          <p:cNvPr id="3" name="灯片编号占位符 2">
            <a:extLst>
              <a:ext uri="{FF2B5EF4-FFF2-40B4-BE49-F238E27FC236}">
                <a16:creationId xmlns="" xmlns:a16="http://schemas.microsoft.com/office/drawing/2014/main" id="{AFD661B0-EDEA-4308-B5A3-7DA4287199A0}"/>
              </a:ext>
            </a:extLst>
          </p:cNvPr>
          <p:cNvSpPr>
            <a:spLocks noGrp="1"/>
          </p:cNvSpPr>
          <p:nvPr>
            <p:ph type="sldNum" sz="quarter" idx="12"/>
          </p:nvPr>
        </p:nvSpPr>
        <p:spPr/>
        <p:txBody>
          <a:bodyPr/>
          <a:lstStyle/>
          <a:p>
            <a:fld id="{8F5C82E7-D8DA-4719-A994-DC25019B2676}" type="slidenum">
              <a:rPr lang="zh-CN" altLang="en-US" smtClean="0"/>
              <a:pPr/>
              <a:t>12</a:t>
            </a:fld>
            <a:r>
              <a:rPr lang="zh-CN" altLang="en-US"/>
              <a:t> </a:t>
            </a:r>
            <a:r>
              <a:rPr lang="en-US" altLang="zh-CN"/>
              <a:t>/ 40</a:t>
            </a:r>
            <a:endParaRPr lang="zh-CN" altLang="en-US" dirty="0"/>
          </a:p>
        </p:txBody>
      </p:sp>
    </p:spTree>
    <p:extLst>
      <p:ext uri="{BB962C8B-B14F-4D97-AF65-F5344CB8AC3E}">
        <p14:creationId xmlns:p14="http://schemas.microsoft.com/office/powerpoint/2010/main" val="3147861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1080" y="304348"/>
            <a:ext cx="2646878" cy="461665"/>
          </a:xfrm>
          <a:prstGeom prst="rect">
            <a:avLst/>
          </a:prstGeom>
          <a:noFill/>
        </p:spPr>
        <p:txBody>
          <a:bodyPr wrap="none" rtlCol="0">
            <a:spAutoFit/>
          </a:bodyPr>
          <a:lstStyle/>
          <a:p>
            <a:pPr algn="ctr"/>
            <a:r>
              <a:rPr lang="zh-CN" altLang="en-US" sz="2400" dirty="0">
                <a:solidFill>
                  <a:schemeClr val="tx1">
                    <a:lumMod val="75000"/>
                    <a:lumOff val="25000"/>
                  </a:schemeClr>
                </a:solidFill>
              </a:rPr>
              <a:t>在腾讯做内部产品</a:t>
            </a: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文本框 6"/>
          <p:cNvSpPr txBox="1"/>
          <p:nvPr/>
        </p:nvSpPr>
        <p:spPr>
          <a:xfrm>
            <a:off x="5182929" y="2488912"/>
            <a:ext cx="1826141" cy="584775"/>
          </a:xfrm>
          <a:prstGeom prst="rect">
            <a:avLst/>
          </a:prstGeom>
          <a:noFill/>
        </p:spPr>
        <p:txBody>
          <a:bodyPr wrap="none" rtlCol="0">
            <a:spAutoFit/>
          </a:bodyPr>
          <a:lstStyle/>
          <a:p>
            <a:r>
              <a:rPr lang="zh-CN" altLang="en-US" sz="3200" dirty="0">
                <a:solidFill>
                  <a:srgbClr val="0AADFF"/>
                </a:solidFill>
              </a:rPr>
              <a:t>用户需求</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012950"/>
            <a:ext cx="1536700" cy="1536700"/>
          </a:xfrm>
          <a:prstGeom prst="rect">
            <a:avLst/>
          </a:prstGeom>
        </p:spPr>
      </p:pic>
      <p:sp>
        <p:nvSpPr>
          <p:cNvPr id="8" name="文本框 7"/>
          <p:cNvSpPr txBox="1"/>
          <p:nvPr/>
        </p:nvSpPr>
        <p:spPr>
          <a:xfrm>
            <a:off x="910180" y="4038600"/>
            <a:ext cx="4243469" cy="400110"/>
          </a:xfrm>
          <a:prstGeom prst="rect">
            <a:avLst/>
          </a:prstGeom>
          <a:noFill/>
        </p:spPr>
        <p:txBody>
          <a:bodyPr wrap="none" rtlCol="0">
            <a:spAutoFit/>
          </a:bodyPr>
          <a:lstStyle/>
          <a:p>
            <a:r>
              <a:rPr lang="zh-CN" altLang="en-US" sz="2000" dirty="0">
                <a:solidFill>
                  <a:schemeClr val="tx1">
                    <a:lumMod val="75000"/>
                    <a:lumOff val="25000"/>
                  </a:schemeClr>
                </a:solidFill>
              </a:rPr>
              <a:t>工具属性：快速解决问题 </a:t>
            </a:r>
            <a:r>
              <a:rPr lang="en-US" altLang="zh-CN" sz="2000" dirty="0">
                <a:solidFill>
                  <a:schemeClr val="tx1">
                    <a:lumMod val="75000"/>
                    <a:lumOff val="25000"/>
                  </a:schemeClr>
                </a:solidFill>
              </a:rPr>
              <a:t>/ </a:t>
            </a:r>
            <a:r>
              <a:rPr lang="zh-CN" altLang="en-US" sz="2000" dirty="0">
                <a:solidFill>
                  <a:schemeClr val="tx1">
                    <a:lumMod val="75000"/>
                    <a:lumOff val="25000"/>
                  </a:schemeClr>
                </a:solidFill>
              </a:rPr>
              <a:t>使用工具</a:t>
            </a:r>
          </a:p>
        </p:txBody>
      </p:sp>
      <p:sp>
        <p:nvSpPr>
          <p:cNvPr id="11" name="文本框 10"/>
          <p:cNvSpPr txBox="1"/>
          <p:nvPr/>
        </p:nvSpPr>
        <p:spPr>
          <a:xfrm>
            <a:off x="910180" y="4923647"/>
            <a:ext cx="2749471" cy="400110"/>
          </a:xfrm>
          <a:prstGeom prst="rect">
            <a:avLst/>
          </a:prstGeom>
          <a:noFill/>
        </p:spPr>
        <p:txBody>
          <a:bodyPr wrap="none" rtlCol="0">
            <a:spAutoFit/>
          </a:bodyPr>
          <a:lstStyle/>
          <a:p>
            <a:r>
              <a:rPr lang="zh-CN" altLang="en-US" sz="2000" dirty="0">
                <a:solidFill>
                  <a:schemeClr val="tx1">
                    <a:lumMod val="75000"/>
                    <a:lumOff val="25000"/>
                  </a:schemeClr>
                </a:solidFill>
              </a:rPr>
              <a:t>社交属性：分享、讨论</a:t>
            </a:r>
          </a:p>
        </p:txBody>
      </p:sp>
      <p:sp>
        <p:nvSpPr>
          <p:cNvPr id="9" name="文本框 8"/>
          <p:cNvSpPr txBox="1"/>
          <p:nvPr/>
        </p:nvSpPr>
        <p:spPr>
          <a:xfrm>
            <a:off x="2468120" y="2258079"/>
            <a:ext cx="715260" cy="461665"/>
          </a:xfrm>
          <a:prstGeom prst="rect">
            <a:avLst/>
          </a:prstGeom>
          <a:noFill/>
        </p:spPr>
        <p:txBody>
          <a:bodyPr wrap="none" rtlCol="0">
            <a:spAutoFit/>
          </a:bodyPr>
          <a:lstStyle/>
          <a:p>
            <a:r>
              <a:rPr lang="en-US" altLang="zh-CN" sz="2400" dirty="0">
                <a:solidFill>
                  <a:srgbClr val="0AADFF"/>
                </a:solidFill>
              </a:rPr>
              <a:t>C</a:t>
            </a:r>
            <a:r>
              <a:rPr lang="zh-CN" altLang="en-US" sz="2400" dirty="0">
                <a:solidFill>
                  <a:srgbClr val="0AADFF"/>
                </a:solidFill>
              </a:rPr>
              <a:t>端</a:t>
            </a:r>
          </a:p>
        </p:txBody>
      </p:sp>
      <p:sp>
        <p:nvSpPr>
          <p:cNvPr id="10" name="灯片编号占位符 9">
            <a:extLst>
              <a:ext uri="{FF2B5EF4-FFF2-40B4-BE49-F238E27FC236}">
                <a16:creationId xmlns="" xmlns:a16="http://schemas.microsoft.com/office/drawing/2014/main" id="{0EAB9942-AFC9-46A0-ABE8-258B9A861979}"/>
              </a:ext>
            </a:extLst>
          </p:cNvPr>
          <p:cNvSpPr>
            <a:spLocks noGrp="1"/>
          </p:cNvSpPr>
          <p:nvPr>
            <p:ph type="sldNum" sz="quarter" idx="12"/>
          </p:nvPr>
        </p:nvSpPr>
        <p:spPr/>
        <p:txBody>
          <a:bodyPr/>
          <a:lstStyle/>
          <a:p>
            <a:fld id="{8F5C82E7-D8DA-4719-A994-DC25019B2676}" type="slidenum">
              <a:rPr lang="zh-CN" altLang="en-US" smtClean="0"/>
              <a:pPr/>
              <a:t>13</a:t>
            </a:fld>
            <a:r>
              <a:rPr lang="zh-CN" altLang="en-US"/>
              <a:t> </a:t>
            </a:r>
            <a:r>
              <a:rPr lang="en-US" altLang="zh-CN"/>
              <a:t>/ 40</a:t>
            </a:r>
            <a:endParaRPr lang="zh-CN" altLang="en-US" dirty="0"/>
          </a:p>
        </p:txBody>
      </p:sp>
    </p:spTree>
    <p:extLst>
      <p:ext uri="{BB962C8B-B14F-4D97-AF65-F5344CB8AC3E}">
        <p14:creationId xmlns:p14="http://schemas.microsoft.com/office/powerpoint/2010/main" val="26258025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 xmlns:a16="http://schemas.microsoft.com/office/drawing/2014/main" id="{EC29716E-12E7-D64F-BA47-E6CE33C5AE88}"/>
              </a:ext>
            </a:extLst>
          </p:cNvPr>
          <p:cNvSpPr/>
          <p:nvPr/>
        </p:nvSpPr>
        <p:spPr>
          <a:xfrm>
            <a:off x="1126489" y="558970"/>
            <a:ext cx="9939020" cy="461665"/>
          </a:xfrm>
          <a:prstGeom prst="rect">
            <a:avLst/>
          </a:prstGeom>
        </p:spPr>
        <p:txBody>
          <a:bodyPr wrap="square">
            <a:spAutoFit/>
          </a:bodyPr>
          <a:lstStyle/>
          <a:p>
            <a:r>
              <a:rPr lang="zh-CN" altLang="en-US" sz="2400" dirty="0">
                <a:solidFill>
                  <a:schemeClr val="tx1">
                    <a:lumMod val="75000"/>
                    <a:lumOff val="25000"/>
                  </a:schemeClr>
                </a:solidFill>
              </a:rPr>
              <a:t>腾讯</a:t>
            </a:r>
            <a:r>
              <a:rPr lang="en-US" altLang="zh-CN" sz="2400" dirty="0">
                <a:solidFill>
                  <a:schemeClr val="tx1">
                    <a:lumMod val="75000"/>
                    <a:lumOff val="25000"/>
                  </a:schemeClr>
                </a:solidFill>
              </a:rPr>
              <a:t>T</a:t>
            </a:r>
            <a:r>
              <a:rPr lang="zh-CN" altLang="en-US" sz="2400" dirty="0">
                <a:solidFill>
                  <a:schemeClr val="tx1">
                    <a:lumMod val="75000"/>
                    <a:lumOff val="25000"/>
                  </a:schemeClr>
                </a:solidFill>
              </a:rPr>
              <a:t>族最常讨论的技术问题</a:t>
            </a:r>
            <a:r>
              <a:rPr lang="en-US" altLang="zh-CN" sz="2400" dirty="0"/>
              <a:t>-</a:t>
            </a:r>
            <a:r>
              <a:rPr lang="zh-CN" altLang="en-US" sz="2400" dirty="0">
                <a:solidFill>
                  <a:srgbClr val="0AADFF"/>
                </a:solidFill>
              </a:rPr>
              <a:t>内网环境、内部工具使用相关的问题</a:t>
            </a:r>
          </a:p>
        </p:txBody>
      </p:sp>
      <p:pic>
        <p:nvPicPr>
          <p:cNvPr id="8" name="图片 7">
            <a:extLst>
              <a:ext uri="{FF2B5EF4-FFF2-40B4-BE49-F238E27FC236}">
                <a16:creationId xmlns="" xmlns:a16="http://schemas.microsoft.com/office/drawing/2014/main" id="{D0A143B5-07A1-6841-A370-C0E1D292056B}"/>
              </a:ext>
            </a:extLst>
          </p:cNvPr>
          <p:cNvPicPr>
            <a:picLocks noChangeAspect="1"/>
          </p:cNvPicPr>
          <p:nvPr/>
        </p:nvPicPr>
        <p:blipFill>
          <a:blip r:embed="rId3"/>
          <a:stretch>
            <a:fillRect/>
          </a:stretch>
        </p:blipFill>
        <p:spPr>
          <a:xfrm>
            <a:off x="2860942" y="1326024"/>
            <a:ext cx="6470115" cy="4973006"/>
          </a:xfrm>
          <a:prstGeom prst="rect">
            <a:avLst/>
          </a:prstGeom>
          <a:effectLst>
            <a:outerShdw blurRad="254000" dist="38100" dir="2700000" algn="tl" rotWithShape="0">
              <a:prstClr val="black">
                <a:alpha val="40000"/>
              </a:prstClr>
            </a:outerShdw>
          </a:effectLst>
        </p:spPr>
      </p:pic>
      <p:sp>
        <p:nvSpPr>
          <p:cNvPr id="12" name="矩形 11">
            <a:extLst>
              <a:ext uri="{FF2B5EF4-FFF2-40B4-BE49-F238E27FC236}">
                <a16:creationId xmlns="" xmlns:a16="http://schemas.microsoft.com/office/drawing/2014/main" id="{1884FA1A-128E-5C43-BBD1-F4142C916609}"/>
              </a:ext>
            </a:extLst>
          </p:cNvPr>
          <p:cNvSpPr/>
          <p:nvPr/>
        </p:nvSpPr>
        <p:spPr>
          <a:xfrm>
            <a:off x="7602391" y="1618293"/>
            <a:ext cx="2135971" cy="584775"/>
          </a:xfrm>
          <a:prstGeom prst="rect">
            <a:avLst/>
          </a:prstGeom>
        </p:spPr>
        <p:txBody>
          <a:bodyPr wrap="square">
            <a:spAutoFit/>
          </a:bodyPr>
          <a:lstStyle/>
          <a:p>
            <a:r>
              <a:rPr lang="zh-CN" altLang="en-US" sz="1600" dirty="0"/>
              <a:t>如何使用数平的镜像仓库</a:t>
            </a:r>
            <a:r>
              <a:rPr lang="en-US" altLang="zh-CN" sz="1600" dirty="0" err="1"/>
              <a:t>docker.oa.com</a:t>
            </a:r>
            <a:r>
              <a:rPr lang="zh-CN" altLang="en-US" sz="1600" dirty="0"/>
              <a:t>呢？</a:t>
            </a:r>
          </a:p>
        </p:txBody>
      </p:sp>
      <p:sp>
        <p:nvSpPr>
          <p:cNvPr id="13" name="矩形 12">
            <a:extLst>
              <a:ext uri="{FF2B5EF4-FFF2-40B4-BE49-F238E27FC236}">
                <a16:creationId xmlns="" xmlns:a16="http://schemas.microsoft.com/office/drawing/2014/main" id="{5A9582AC-6506-F74A-AFBD-42C3A6133739}"/>
              </a:ext>
            </a:extLst>
          </p:cNvPr>
          <p:cNvSpPr/>
          <p:nvPr/>
        </p:nvSpPr>
        <p:spPr>
          <a:xfrm>
            <a:off x="3023502" y="4092009"/>
            <a:ext cx="2591745" cy="584775"/>
          </a:xfrm>
          <a:prstGeom prst="rect">
            <a:avLst/>
          </a:prstGeom>
        </p:spPr>
        <p:txBody>
          <a:bodyPr wrap="square">
            <a:spAutoFit/>
          </a:bodyPr>
          <a:lstStyle/>
          <a:p>
            <a:r>
              <a:rPr lang="zh-CN" altLang="en-US" sz="1600" dirty="0"/>
              <a:t>python里面字符串匹配效率最高的是那种? </a:t>
            </a:r>
          </a:p>
        </p:txBody>
      </p:sp>
      <p:sp>
        <p:nvSpPr>
          <p:cNvPr id="3" name="灯片编号占位符 2">
            <a:extLst>
              <a:ext uri="{FF2B5EF4-FFF2-40B4-BE49-F238E27FC236}">
                <a16:creationId xmlns="" xmlns:a16="http://schemas.microsoft.com/office/drawing/2014/main" id="{2F53446A-D1F1-4519-BEEB-71F92D9E5773}"/>
              </a:ext>
            </a:extLst>
          </p:cNvPr>
          <p:cNvSpPr>
            <a:spLocks noGrp="1"/>
          </p:cNvSpPr>
          <p:nvPr>
            <p:ph type="sldNum" sz="quarter" idx="12"/>
          </p:nvPr>
        </p:nvSpPr>
        <p:spPr/>
        <p:txBody>
          <a:bodyPr/>
          <a:lstStyle/>
          <a:p>
            <a:fld id="{8F5C82E7-D8DA-4719-A994-DC25019B2676}" type="slidenum">
              <a:rPr lang="zh-CN" altLang="en-US" smtClean="0"/>
              <a:pPr/>
              <a:t>14</a:t>
            </a:fld>
            <a:r>
              <a:rPr lang="zh-CN" altLang="en-US"/>
              <a:t> </a:t>
            </a:r>
            <a:r>
              <a:rPr lang="en-US" altLang="zh-CN"/>
              <a:t>/ 40</a:t>
            </a:r>
            <a:endParaRPr lang="zh-CN" altLang="en-US" dirty="0"/>
          </a:p>
        </p:txBody>
      </p:sp>
    </p:spTree>
    <p:extLst>
      <p:ext uri="{BB962C8B-B14F-4D97-AF65-F5344CB8AC3E}">
        <p14:creationId xmlns:p14="http://schemas.microsoft.com/office/powerpoint/2010/main" val="2845896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6940" y="304348"/>
            <a:ext cx="3365024" cy="461665"/>
          </a:xfrm>
          <a:prstGeom prst="rect">
            <a:avLst/>
          </a:prstGeom>
          <a:noFill/>
        </p:spPr>
        <p:txBody>
          <a:bodyPr wrap="none" rtlCol="0">
            <a:spAutoFit/>
          </a:bodyPr>
          <a:lstStyle/>
          <a:p>
            <a:pPr algn="ctr"/>
            <a:r>
              <a:rPr lang="zh-CN" altLang="en-US" sz="2400" dirty="0">
                <a:solidFill>
                  <a:schemeClr val="tx1">
                    <a:lumMod val="75000"/>
                    <a:lumOff val="25000"/>
                  </a:schemeClr>
                </a:solidFill>
              </a:rPr>
              <a:t>在腾讯做内部产品</a:t>
            </a:r>
            <a:r>
              <a:rPr lang="en-US" altLang="zh-CN" sz="2400" dirty="0">
                <a:solidFill>
                  <a:schemeClr val="tx1">
                    <a:lumMod val="75000"/>
                    <a:lumOff val="25000"/>
                  </a:schemeClr>
                </a:solidFill>
              </a:rPr>
              <a:t>-</a:t>
            </a:r>
            <a:r>
              <a:rPr lang="zh-CN" altLang="en-US" sz="2400" dirty="0">
                <a:solidFill>
                  <a:schemeClr val="tx1">
                    <a:lumMod val="75000"/>
                    <a:lumOff val="25000"/>
                  </a:schemeClr>
                </a:solidFill>
              </a:rPr>
              <a:t>需求</a:t>
            </a: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文本框 6"/>
          <p:cNvSpPr txBox="1"/>
          <p:nvPr/>
        </p:nvSpPr>
        <p:spPr>
          <a:xfrm>
            <a:off x="5182929" y="2488912"/>
            <a:ext cx="1826141" cy="584775"/>
          </a:xfrm>
          <a:prstGeom prst="rect">
            <a:avLst/>
          </a:prstGeom>
          <a:noFill/>
        </p:spPr>
        <p:txBody>
          <a:bodyPr wrap="none" rtlCol="0">
            <a:spAutoFit/>
          </a:bodyPr>
          <a:lstStyle/>
          <a:p>
            <a:r>
              <a:rPr lang="zh-CN" altLang="en-US" sz="3200" dirty="0">
                <a:solidFill>
                  <a:srgbClr val="0AADFF"/>
                </a:solidFill>
              </a:rPr>
              <a:t>用户需求</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012950"/>
            <a:ext cx="1536700" cy="1536700"/>
          </a:xfrm>
          <a:prstGeom prst="rect">
            <a:avLst/>
          </a:prstGeom>
        </p:spPr>
      </p:pic>
      <p:sp>
        <p:nvSpPr>
          <p:cNvPr id="8" name="文本框 7"/>
          <p:cNvSpPr txBox="1"/>
          <p:nvPr/>
        </p:nvSpPr>
        <p:spPr>
          <a:xfrm>
            <a:off x="910180" y="4038600"/>
            <a:ext cx="4243469" cy="400110"/>
          </a:xfrm>
          <a:prstGeom prst="rect">
            <a:avLst/>
          </a:prstGeom>
          <a:noFill/>
        </p:spPr>
        <p:txBody>
          <a:bodyPr wrap="none" rtlCol="0">
            <a:spAutoFit/>
          </a:bodyPr>
          <a:lstStyle/>
          <a:p>
            <a:r>
              <a:rPr lang="zh-CN" altLang="en-US" sz="2000" dirty="0">
                <a:solidFill>
                  <a:schemeClr val="tx1">
                    <a:lumMod val="75000"/>
                    <a:lumOff val="25000"/>
                  </a:schemeClr>
                </a:solidFill>
              </a:rPr>
              <a:t>工具属性：快速解决问题 </a:t>
            </a:r>
            <a:r>
              <a:rPr lang="en-US" altLang="zh-CN" sz="2000" dirty="0">
                <a:solidFill>
                  <a:schemeClr val="tx1">
                    <a:lumMod val="75000"/>
                    <a:lumOff val="25000"/>
                  </a:schemeClr>
                </a:solidFill>
              </a:rPr>
              <a:t>/ </a:t>
            </a:r>
            <a:r>
              <a:rPr lang="zh-CN" altLang="en-US" sz="2000" dirty="0">
                <a:solidFill>
                  <a:schemeClr val="tx1">
                    <a:lumMod val="75000"/>
                    <a:lumOff val="25000"/>
                  </a:schemeClr>
                </a:solidFill>
              </a:rPr>
              <a:t>使用工具</a:t>
            </a:r>
          </a:p>
        </p:txBody>
      </p:sp>
      <p:sp>
        <p:nvSpPr>
          <p:cNvPr id="11" name="文本框 10"/>
          <p:cNvSpPr txBox="1"/>
          <p:nvPr/>
        </p:nvSpPr>
        <p:spPr>
          <a:xfrm>
            <a:off x="910180" y="4923647"/>
            <a:ext cx="2749471" cy="400110"/>
          </a:xfrm>
          <a:prstGeom prst="rect">
            <a:avLst/>
          </a:prstGeom>
          <a:noFill/>
        </p:spPr>
        <p:txBody>
          <a:bodyPr wrap="none" rtlCol="0">
            <a:spAutoFit/>
          </a:bodyPr>
          <a:lstStyle/>
          <a:p>
            <a:r>
              <a:rPr lang="zh-CN" altLang="en-US" sz="2000" dirty="0">
                <a:solidFill>
                  <a:schemeClr val="tx1">
                    <a:lumMod val="75000"/>
                    <a:lumOff val="25000"/>
                  </a:schemeClr>
                </a:solidFill>
              </a:rPr>
              <a:t>社交属性：分享、讨论</a:t>
            </a:r>
          </a:p>
        </p:txBody>
      </p:sp>
      <p:sp>
        <p:nvSpPr>
          <p:cNvPr id="12" name="文本框 11"/>
          <p:cNvSpPr txBox="1"/>
          <p:nvPr/>
        </p:nvSpPr>
        <p:spPr>
          <a:xfrm>
            <a:off x="8396525" y="4038600"/>
            <a:ext cx="1723549" cy="400110"/>
          </a:xfrm>
          <a:prstGeom prst="rect">
            <a:avLst/>
          </a:prstGeom>
          <a:noFill/>
        </p:spPr>
        <p:txBody>
          <a:bodyPr wrap="none" rtlCol="0">
            <a:spAutoFit/>
          </a:bodyPr>
          <a:lstStyle/>
          <a:p>
            <a:r>
              <a:rPr lang="zh-CN" altLang="en-US" sz="2000" dirty="0">
                <a:solidFill>
                  <a:schemeClr val="tx1">
                    <a:lumMod val="75000"/>
                    <a:lumOff val="25000"/>
                  </a:schemeClr>
                </a:solidFill>
              </a:rPr>
              <a:t>各大研发平台</a:t>
            </a:r>
          </a:p>
        </p:txBody>
      </p:sp>
      <p:sp>
        <p:nvSpPr>
          <p:cNvPr id="13" name="文本框 12"/>
          <p:cNvSpPr txBox="1"/>
          <p:nvPr/>
        </p:nvSpPr>
        <p:spPr>
          <a:xfrm>
            <a:off x="8396525" y="4923647"/>
            <a:ext cx="1210588" cy="400110"/>
          </a:xfrm>
          <a:prstGeom prst="rect">
            <a:avLst/>
          </a:prstGeom>
          <a:noFill/>
        </p:spPr>
        <p:txBody>
          <a:bodyPr wrap="none" rtlCol="0">
            <a:spAutoFit/>
          </a:bodyPr>
          <a:lstStyle/>
          <a:p>
            <a:r>
              <a:rPr lang="zh-CN" altLang="en-US" sz="2000" dirty="0">
                <a:solidFill>
                  <a:schemeClr val="tx1">
                    <a:lumMod val="75000"/>
                    <a:lumOff val="25000"/>
                  </a:schemeClr>
                </a:solidFill>
              </a:rPr>
              <a:t>政治组织</a:t>
            </a:r>
          </a:p>
        </p:txBody>
      </p:sp>
      <p:sp>
        <p:nvSpPr>
          <p:cNvPr id="9" name="文本框 8"/>
          <p:cNvSpPr txBox="1"/>
          <p:nvPr/>
        </p:nvSpPr>
        <p:spPr>
          <a:xfrm>
            <a:off x="2468120" y="2258079"/>
            <a:ext cx="715260" cy="461665"/>
          </a:xfrm>
          <a:prstGeom prst="rect">
            <a:avLst/>
          </a:prstGeom>
          <a:noFill/>
        </p:spPr>
        <p:txBody>
          <a:bodyPr wrap="none" rtlCol="0">
            <a:spAutoFit/>
          </a:bodyPr>
          <a:lstStyle/>
          <a:p>
            <a:r>
              <a:rPr lang="en-US" altLang="zh-CN" sz="2400" dirty="0">
                <a:solidFill>
                  <a:srgbClr val="0AADFF"/>
                </a:solidFill>
              </a:rPr>
              <a:t>C</a:t>
            </a:r>
            <a:r>
              <a:rPr lang="zh-CN" altLang="en-US" sz="2400" dirty="0">
                <a:solidFill>
                  <a:srgbClr val="0AADFF"/>
                </a:solidFill>
              </a:rPr>
              <a:t>端</a:t>
            </a:r>
          </a:p>
        </p:txBody>
      </p:sp>
      <p:grpSp>
        <p:nvGrpSpPr>
          <p:cNvPr id="10" name="组合 9">
            <a:extLst>
              <a:ext uri="{FF2B5EF4-FFF2-40B4-BE49-F238E27FC236}">
                <a16:creationId xmlns="" xmlns:a16="http://schemas.microsoft.com/office/drawing/2014/main" id="{9E2910E2-DA2E-4002-BF85-78EEBFA45BF7}"/>
              </a:ext>
            </a:extLst>
          </p:cNvPr>
          <p:cNvGrpSpPr/>
          <p:nvPr/>
        </p:nvGrpSpPr>
        <p:grpSpPr>
          <a:xfrm>
            <a:off x="8305800" y="1828799"/>
            <a:ext cx="1905000" cy="1905000"/>
            <a:chOff x="8305800" y="1828799"/>
            <a:chExt cx="1905000" cy="190500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800" y="1828799"/>
              <a:ext cx="1905000" cy="1905000"/>
            </a:xfrm>
            <a:prstGeom prst="rect">
              <a:avLst/>
            </a:prstGeom>
          </p:spPr>
        </p:pic>
        <p:sp>
          <p:nvSpPr>
            <p:cNvPr id="14" name="文本框 13"/>
            <p:cNvSpPr txBox="1"/>
            <p:nvPr/>
          </p:nvSpPr>
          <p:spPr>
            <a:xfrm>
              <a:off x="9063033" y="2258079"/>
              <a:ext cx="697627" cy="461665"/>
            </a:xfrm>
            <a:prstGeom prst="rect">
              <a:avLst/>
            </a:prstGeom>
            <a:noFill/>
          </p:spPr>
          <p:txBody>
            <a:bodyPr wrap="none" rtlCol="0">
              <a:spAutoFit/>
            </a:bodyPr>
            <a:lstStyle/>
            <a:p>
              <a:r>
                <a:rPr lang="en-US" altLang="zh-CN" sz="2400" dirty="0">
                  <a:solidFill>
                    <a:srgbClr val="0AADFF"/>
                  </a:solidFill>
                </a:rPr>
                <a:t>B</a:t>
              </a:r>
              <a:r>
                <a:rPr lang="zh-CN" altLang="en-US" sz="2400" dirty="0">
                  <a:solidFill>
                    <a:srgbClr val="0AADFF"/>
                  </a:solidFill>
                </a:rPr>
                <a:t>端</a:t>
              </a:r>
            </a:p>
          </p:txBody>
        </p:sp>
      </p:grpSp>
      <p:sp>
        <p:nvSpPr>
          <p:cNvPr id="16" name="灯片编号占位符 15">
            <a:extLst>
              <a:ext uri="{FF2B5EF4-FFF2-40B4-BE49-F238E27FC236}">
                <a16:creationId xmlns="" xmlns:a16="http://schemas.microsoft.com/office/drawing/2014/main" id="{477C9B51-6AEA-4AE9-BAF8-E082E9F6BA45}"/>
              </a:ext>
            </a:extLst>
          </p:cNvPr>
          <p:cNvSpPr>
            <a:spLocks noGrp="1"/>
          </p:cNvSpPr>
          <p:nvPr>
            <p:ph type="sldNum" sz="quarter" idx="12"/>
          </p:nvPr>
        </p:nvSpPr>
        <p:spPr/>
        <p:txBody>
          <a:bodyPr/>
          <a:lstStyle/>
          <a:p>
            <a:fld id="{8F5C82E7-D8DA-4719-A994-DC25019B2676}" type="slidenum">
              <a:rPr lang="zh-CN" altLang="en-US" smtClean="0"/>
              <a:pPr/>
              <a:t>15</a:t>
            </a:fld>
            <a:r>
              <a:rPr lang="zh-CN" altLang="en-US"/>
              <a:t> </a:t>
            </a:r>
            <a:r>
              <a:rPr lang="en-US" altLang="zh-CN"/>
              <a:t>/ 40</a:t>
            </a:r>
            <a:endParaRPr lang="zh-CN" altLang="en-US" dirty="0"/>
          </a:p>
        </p:txBody>
      </p:sp>
    </p:spTree>
    <p:extLst>
      <p:ext uri="{BB962C8B-B14F-4D97-AF65-F5344CB8AC3E}">
        <p14:creationId xmlns:p14="http://schemas.microsoft.com/office/powerpoint/2010/main" val="13209283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378D55F6-D425-BE42-9F90-E5E980566E65}"/>
              </a:ext>
            </a:extLst>
          </p:cNvPr>
          <p:cNvSpPr/>
          <p:nvPr/>
        </p:nvSpPr>
        <p:spPr>
          <a:xfrm>
            <a:off x="2161097" y="537910"/>
            <a:ext cx="7869806" cy="461665"/>
          </a:xfrm>
          <a:prstGeom prst="rect">
            <a:avLst/>
          </a:prstGeom>
        </p:spPr>
        <p:txBody>
          <a:bodyPr wrap="square">
            <a:spAutoFit/>
          </a:bodyPr>
          <a:lstStyle/>
          <a:p>
            <a:r>
              <a:rPr lang="zh-CN" altLang="en-US" sz="2400" dirty="0">
                <a:solidFill>
                  <a:srgbClr val="0AADFF"/>
                </a:solidFill>
              </a:rPr>
              <a:t>内部工具服务平台、</a:t>
            </a:r>
            <a:r>
              <a:rPr lang="en-US" altLang="zh-CN" sz="2400" dirty="0" err="1">
                <a:solidFill>
                  <a:srgbClr val="0AADFF"/>
                </a:solidFill>
              </a:rPr>
              <a:t>Oteam</a:t>
            </a:r>
            <a:r>
              <a:rPr lang="zh-CN" altLang="en-US" sz="2400" dirty="0">
                <a:solidFill>
                  <a:schemeClr val="tx1">
                    <a:lumMod val="75000"/>
                    <a:lumOff val="25000"/>
                  </a:schemeClr>
                </a:solidFill>
              </a:rPr>
              <a:t>会在码客上公布最新进展。</a:t>
            </a:r>
            <a:endParaRPr lang="zh-CN" altLang="en-US" sz="2400" dirty="0">
              <a:solidFill>
                <a:schemeClr val="tx1">
                  <a:lumMod val="75000"/>
                  <a:lumOff val="25000"/>
                </a:schemeClr>
              </a:solidFill>
              <a:effectLst/>
            </a:endParaRPr>
          </a:p>
        </p:txBody>
      </p:sp>
      <p:grpSp>
        <p:nvGrpSpPr>
          <p:cNvPr id="2" name="组合 1">
            <a:extLst>
              <a:ext uri="{FF2B5EF4-FFF2-40B4-BE49-F238E27FC236}">
                <a16:creationId xmlns="" xmlns:a16="http://schemas.microsoft.com/office/drawing/2014/main" id="{C0F4F6EC-C460-4A82-BE48-1C3ADD830CC2}"/>
              </a:ext>
            </a:extLst>
          </p:cNvPr>
          <p:cNvGrpSpPr/>
          <p:nvPr/>
        </p:nvGrpSpPr>
        <p:grpSpPr>
          <a:xfrm>
            <a:off x="253117" y="1306745"/>
            <a:ext cx="5524500" cy="3747096"/>
            <a:chOff x="571500" y="1388493"/>
            <a:chExt cx="5524500" cy="3747096"/>
          </a:xfrm>
          <a:effectLst>
            <a:outerShdw blurRad="50800" dist="38100" dir="2700000" algn="tl" rotWithShape="0">
              <a:prstClr val="black">
                <a:alpha val="40000"/>
              </a:prstClr>
            </a:outerShdw>
          </a:effectLst>
        </p:grpSpPr>
        <p:pic>
          <p:nvPicPr>
            <p:cNvPr id="18" name="图片 17" descr="图片包含 屏幕截图&#10;&#10;描述已自动生成">
              <a:extLst>
                <a:ext uri="{FF2B5EF4-FFF2-40B4-BE49-F238E27FC236}">
                  <a16:creationId xmlns="" xmlns:a16="http://schemas.microsoft.com/office/drawing/2014/main" id="{26621442-6F81-D340-B9CF-FF0CEEBD19BA}"/>
                </a:ext>
              </a:extLst>
            </p:cNvPr>
            <p:cNvPicPr>
              <a:picLocks noChangeAspect="1"/>
            </p:cNvPicPr>
            <p:nvPr/>
          </p:nvPicPr>
          <p:blipFill>
            <a:blip r:embed="rId3"/>
            <a:stretch>
              <a:fillRect/>
            </a:stretch>
          </p:blipFill>
          <p:spPr>
            <a:xfrm>
              <a:off x="571500" y="1388493"/>
              <a:ext cx="5524500" cy="1270000"/>
            </a:xfrm>
            <a:prstGeom prst="rect">
              <a:avLst/>
            </a:prstGeom>
          </p:spPr>
        </p:pic>
        <p:pic>
          <p:nvPicPr>
            <p:cNvPr id="27" name="图片 26">
              <a:extLst>
                <a:ext uri="{FF2B5EF4-FFF2-40B4-BE49-F238E27FC236}">
                  <a16:creationId xmlns="" xmlns:a16="http://schemas.microsoft.com/office/drawing/2014/main" id="{F8D95575-3E86-9E46-BC6B-01E9767199D0}"/>
                </a:ext>
              </a:extLst>
            </p:cNvPr>
            <p:cNvPicPr>
              <a:picLocks noChangeAspect="1"/>
            </p:cNvPicPr>
            <p:nvPr/>
          </p:nvPicPr>
          <p:blipFill>
            <a:blip r:embed="rId4"/>
            <a:stretch>
              <a:fillRect/>
            </a:stretch>
          </p:blipFill>
          <p:spPr>
            <a:xfrm>
              <a:off x="571500" y="3330310"/>
              <a:ext cx="5524500" cy="1805279"/>
            </a:xfrm>
            <a:prstGeom prst="rect">
              <a:avLst/>
            </a:prstGeom>
          </p:spPr>
        </p:pic>
        <p:pic>
          <p:nvPicPr>
            <p:cNvPr id="28" name="图片 27">
              <a:extLst>
                <a:ext uri="{FF2B5EF4-FFF2-40B4-BE49-F238E27FC236}">
                  <a16:creationId xmlns="" xmlns:a16="http://schemas.microsoft.com/office/drawing/2014/main" id="{275DC34C-E302-D04F-9917-75E087AEE2DC}"/>
                </a:ext>
              </a:extLst>
            </p:cNvPr>
            <p:cNvPicPr>
              <a:picLocks noChangeAspect="1"/>
            </p:cNvPicPr>
            <p:nvPr/>
          </p:nvPicPr>
          <p:blipFill>
            <a:blip r:embed="rId5"/>
            <a:stretch>
              <a:fillRect/>
            </a:stretch>
          </p:blipFill>
          <p:spPr>
            <a:xfrm>
              <a:off x="571500" y="2704228"/>
              <a:ext cx="5524500" cy="583543"/>
            </a:xfrm>
            <a:prstGeom prst="rect">
              <a:avLst/>
            </a:prstGeom>
          </p:spPr>
        </p:pic>
      </p:grpSp>
      <p:grpSp>
        <p:nvGrpSpPr>
          <p:cNvPr id="3" name="组合 2">
            <a:extLst>
              <a:ext uri="{FF2B5EF4-FFF2-40B4-BE49-F238E27FC236}">
                <a16:creationId xmlns="" xmlns:a16="http://schemas.microsoft.com/office/drawing/2014/main" id="{D9BA3EA5-86E1-4628-B8DA-F699BD62B87D}"/>
              </a:ext>
            </a:extLst>
          </p:cNvPr>
          <p:cNvGrpSpPr/>
          <p:nvPr/>
        </p:nvGrpSpPr>
        <p:grpSpPr>
          <a:xfrm>
            <a:off x="2227338" y="1941745"/>
            <a:ext cx="5526081" cy="3534454"/>
            <a:chOff x="6403098" y="1372826"/>
            <a:chExt cx="5526081" cy="3534454"/>
          </a:xfrm>
          <a:effectLst>
            <a:outerShdw blurRad="50800" dist="38100" dir="2700000" algn="tl" rotWithShape="0">
              <a:prstClr val="black">
                <a:alpha val="40000"/>
              </a:prstClr>
            </a:outerShdw>
          </a:effectLst>
        </p:grpSpPr>
        <p:pic>
          <p:nvPicPr>
            <p:cNvPr id="14" name="图片 13">
              <a:extLst>
                <a:ext uri="{FF2B5EF4-FFF2-40B4-BE49-F238E27FC236}">
                  <a16:creationId xmlns="" xmlns:a16="http://schemas.microsoft.com/office/drawing/2014/main" id="{B55197AD-FB0F-1C40-BD25-1604A35CF33B}"/>
                </a:ext>
              </a:extLst>
            </p:cNvPr>
            <p:cNvPicPr>
              <a:picLocks noChangeAspect="1"/>
            </p:cNvPicPr>
            <p:nvPr/>
          </p:nvPicPr>
          <p:blipFill>
            <a:blip r:embed="rId6"/>
            <a:stretch>
              <a:fillRect/>
            </a:stretch>
          </p:blipFill>
          <p:spPr>
            <a:xfrm>
              <a:off x="6404679" y="1372826"/>
              <a:ext cx="5524500" cy="1270000"/>
            </a:xfrm>
            <a:prstGeom prst="rect">
              <a:avLst/>
            </a:prstGeom>
          </p:spPr>
        </p:pic>
        <p:pic>
          <p:nvPicPr>
            <p:cNvPr id="16" name="图片 15">
              <a:extLst>
                <a:ext uri="{FF2B5EF4-FFF2-40B4-BE49-F238E27FC236}">
                  <a16:creationId xmlns="" xmlns:a16="http://schemas.microsoft.com/office/drawing/2014/main" id="{BB39494F-B190-AE4E-B14A-9578A5E07581}"/>
                </a:ext>
              </a:extLst>
            </p:cNvPr>
            <p:cNvPicPr>
              <a:picLocks noChangeAspect="1"/>
            </p:cNvPicPr>
            <p:nvPr/>
          </p:nvPicPr>
          <p:blipFill rotWithShape="1">
            <a:blip r:embed="rId7"/>
            <a:srcRect b="3537"/>
            <a:stretch/>
          </p:blipFill>
          <p:spPr>
            <a:xfrm>
              <a:off x="6403098" y="2670905"/>
              <a:ext cx="5524500" cy="2236375"/>
            </a:xfrm>
            <a:prstGeom prst="rect">
              <a:avLst/>
            </a:prstGeom>
          </p:spPr>
        </p:pic>
      </p:grpSp>
      <p:pic>
        <p:nvPicPr>
          <p:cNvPr id="6" name="图片 5">
            <a:extLst>
              <a:ext uri="{FF2B5EF4-FFF2-40B4-BE49-F238E27FC236}">
                <a16:creationId xmlns="" xmlns:a16="http://schemas.microsoft.com/office/drawing/2014/main" id="{79C78486-EFFE-4CBA-AEE6-9878D9958D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4238" y="2099838"/>
            <a:ext cx="5595841" cy="4674342"/>
          </a:xfrm>
          <a:prstGeom prst="rect">
            <a:avLst/>
          </a:prstGeom>
          <a:effectLst>
            <a:outerShdw blurRad="50800" dist="38100" dir="2700000" algn="tl" rotWithShape="0">
              <a:prstClr val="black">
                <a:alpha val="40000"/>
              </a:prstClr>
            </a:outerShdw>
          </a:effectLst>
        </p:spPr>
      </p:pic>
      <p:sp>
        <p:nvSpPr>
          <p:cNvPr id="7" name="灯片编号占位符 6">
            <a:extLst>
              <a:ext uri="{FF2B5EF4-FFF2-40B4-BE49-F238E27FC236}">
                <a16:creationId xmlns="" xmlns:a16="http://schemas.microsoft.com/office/drawing/2014/main" id="{26B06F1F-5E96-4E20-BB30-33A1DDED5A55}"/>
              </a:ext>
            </a:extLst>
          </p:cNvPr>
          <p:cNvSpPr>
            <a:spLocks noGrp="1"/>
          </p:cNvSpPr>
          <p:nvPr>
            <p:ph type="sldNum" sz="quarter" idx="12"/>
          </p:nvPr>
        </p:nvSpPr>
        <p:spPr/>
        <p:txBody>
          <a:bodyPr/>
          <a:lstStyle/>
          <a:p>
            <a:fld id="{8F5C82E7-D8DA-4719-A994-DC25019B2676}" type="slidenum">
              <a:rPr lang="zh-CN" altLang="en-US" smtClean="0"/>
              <a:pPr/>
              <a:t>16</a:t>
            </a:fld>
            <a:r>
              <a:rPr lang="zh-CN" altLang="en-US"/>
              <a:t> </a:t>
            </a:r>
            <a:r>
              <a:rPr lang="en-US" altLang="zh-CN"/>
              <a:t>/ 40</a:t>
            </a:r>
            <a:endParaRPr lang="zh-CN" altLang="en-US" dirty="0"/>
          </a:p>
        </p:txBody>
      </p:sp>
    </p:spTree>
    <p:extLst>
      <p:ext uri="{BB962C8B-B14F-4D97-AF65-F5344CB8AC3E}">
        <p14:creationId xmlns:p14="http://schemas.microsoft.com/office/powerpoint/2010/main" val="6733687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1080" y="304348"/>
            <a:ext cx="3365024" cy="461665"/>
          </a:xfrm>
          <a:prstGeom prst="rect">
            <a:avLst/>
          </a:prstGeom>
          <a:noFill/>
        </p:spPr>
        <p:txBody>
          <a:bodyPr wrap="none" rtlCol="0">
            <a:spAutoFit/>
          </a:bodyPr>
          <a:lstStyle/>
          <a:p>
            <a:pPr algn="ctr"/>
            <a:r>
              <a:rPr lang="zh-CN" altLang="en-US" sz="2400" dirty="0">
                <a:solidFill>
                  <a:schemeClr val="tx1">
                    <a:lumMod val="75000"/>
                    <a:lumOff val="25000"/>
                  </a:schemeClr>
                </a:solidFill>
              </a:rPr>
              <a:t>在腾讯做内部产品</a:t>
            </a:r>
            <a:r>
              <a:rPr lang="en-US" altLang="zh-CN" sz="2400" dirty="0">
                <a:solidFill>
                  <a:schemeClr val="tx1">
                    <a:lumMod val="75000"/>
                    <a:lumOff val="25000"/>
                  </a:schemeClr>
                </a:solidFill>
              </a:rPr>
              <a:t>-</a:t>
            </a:r>
            <a:r>
              <a:rPr lang="zh-CN" altLang="en-US" sz="2400" dirty="0">
                <a:solidFill>
                  <a:schemeClr val="tx1">
                    <a:lumMod val="75000"/>
                    <a:lumOff val="25000"/>
                  </a:schemeClr>
                </a:solidFill>
              </a:rPr>
              <a:t>环境</a:t>
            </a: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10" name="直接连接符 9"/>
          <p:cNvCxnSpPr/>
          <p:nvPr/>
        </p:nvCxnSpPr>
        <p:spPr>
          <a:xfrm>
            <a:off x="2971800" y="3429000"/>
            <a:ext cx="6248400" cy="0"/>
          </a:xfrm>
          <a:prstGeom prst="line">
            <a:avLst/>
          </a:prstGeom>
          <a:ln w="19050">
            <a:solidFill>
              <a:srgbClr val="A5A5A5"/>
            </a:solidFill>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6096000" y="1231900"/>
            <a:ext cx="0" cy="4635500"/>
          </a:xfrm>
          <a:prstGeom prst="line">
            <a:avLst/>
          </a:prstGeom>
          <a:ln w="19050">
            <a:solidFill>
              <a:srgbClr val="A5A5A5"/>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214104" y="2809798"/>
            <a:ext cx="800219" cy="461665"/>
          </a:xfrm>
          <a:prstGeom prst="rect">
            <a:avLst/>
          </a:prstGeom>
          <a:noFill/>
        </p:spPr>
        <p:txBody>
          <a:bodyPr wrap="none" rtlCol="0">
            <a:spAutoFit/>
          </a:bodyPr>
          <a:lstStyle/>
          <a:p>
            <a:r>
              <a:rPr lang="zh-CN" altLang="en-US" sz="2400" dirty="0">
                <a:solidFill>
                  <a:srgbClr val="0AADFF"/>
                </a:solidFill>
              </a:rPr>
              <a:t>优势</a:t>
            </a:r>
          </a:p>
        </p:txBody>
      </p:sp>
      <p:sp>
        <p:nvSpPr>
          <p:cNvPr id="17" name="文本框 16"/>
          <p:cNvSpPr txBox="1"/>
          <p:nvPr/>
        </p:nvSpPr>
        <p:spPr>
          <a:xfrm>
            <a:off x="6218278" y="2809798"/>
            <a:ext cx="800219" cy="461665"/>
          </a:xfrm>
          <a:prstGeom prst="rect">
            <a:avLst/>
          </a:prstGeom>
          <a:noFill/>
        </p:spPr>
        <p:txBody>
          <a:bodyPr wrap="none" rtlCol="0">
            <a:spAutoFit/>
          </a:bodyPr>
          <a:lstStyle/>
          <a:p>
            <a:r>
              <a:rPr lang="zh-CN" altLang="en-US" sz="2400" dirty="0">
                <a:solidFill>
                  <a:srgbClr val="FFA800"/>
                </a:solidFill>
              </a:rPr>
              <a:t>劣势</a:t>
            </a:r>
          </a:p>
        </p:txBody>
      </p:sp>
      <p:sp>
        <p:nvSpPr>
          <p:cNvPr id="18" name="文本框 17"/>
          <p:cNvSpPr txBox="1"/>
          <p:nvPr/>
        </p:nvSpPr>
        <p:spPr>
          <a:xfrm>
            <a:off x="5214104" y="3565389"/>
            <a:ext cx="800219" cy="461665"/>
          </a:xfrm>
          <a:prstGeom prst="rect">
            <a:avLst/>
          </a:prstGeom>
          <a:noFill/>
        </p:spPr>
        <p:txBody>
          <a:bodyPr wrap="none" rtlCol="0">
            <a:spAutoFit/>
          </a:bodyPr>
          <a:lstStyle/>
          <a:p>
            <a:r>
              <a:rPr lang="zh-CN" altLang="en-US" sz="2400" dirty="0">
                <a:solidFill>
                  <a:srgbClr val="0AADFF"/>
                </a:solidFill>
              </a:rPr>
              <a:t>机遇</a:t>
            </a:r>
          </a:p>
        </p:txBody>
      </p:sp>
      <p:sp>
        <p:nvSpPr>
          <p:cNvPr id="19" name="文本框 18"/>
          <p:cNvSpPr txBox="1"/>
          <p:nvPr/>
        </p:nvSpPr>
        <p:spPr>
          <a:xfrm>
            <a:off x="6218278" y="3565389"/>
            <a:ext cx="800219" cy="461665"/>
          </a:xfrm>
          <a:prstGeom prst="rect">
            <a:avLst/>
          </a:prstGeom>
          <a:noFill/>
        </p:spPr>
        <p:txBody>
          <a:bodyPr wrap="none" rtlCol="0">
            <a:spAutoFit/>
          </a:bodyPr>
          <a:lstStyle/>
          <a:p>
            <a:r>
              <a:rPr lang="zh-CN" altLang="en-US" sz="2400" dirty="0">
                <a:solidFill>
                  <a:srgbClr val="FFA800"/>
                </a:solidFill>
              </a:rPr>
              <a:t>挑战</a:t>
            </a:r>
          </a:p>
        </p:txBody>
      </p:sp>
      <p:sp>
        <p:nvSpPr>
          <p:cNvPr id="20" name="文本框 19"/>
          <p:cNvSpPr txBox="1"/>
          <p:nvPr/>
        </p:nvSpPr>
        <p:spPr>
          <a:xfrm>
            <a:off x="1675034" y="1728174"/>
            <a:ext cx="2582758"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solidFill>
                  <a:schemeClr val="tx1">
                    <a:lumMod val="75000"/>
                    <a:lumOff val="25000"/>
                  </a:schemeClr>
                </a:solidFill>
              </a:rPr>
              <a:t>触达任何一个用户</a:t>
            </a:r>
          </a:p>
        </p:txBody>
      </p:sp>
      <p:sp>
        <p:nvSpPr>
          <p:cNvPr id="22" name="文本框 21"/>
          <p:cNvSpPr txBox="1"/>
          <p:nvPr/>
        </p:nvSpPr>
        <p:spPr>
          <a:xfrm>
            <a:off x="7732934" y="2332623"/>
            <a:ext cx="2069797"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solidFill>
                  <a:schemeClr val="tx1">
                    <a:lumMod val="75000"/>
                    <a:lumOff val="25000"/>
                  </a:schemeClr>
                </a:solidFill>
              </a:rPr>
              <a:t>有限的用户数</a:t>
            </a:r>
          </a:p>
        </p:txBody>
      </p:sp>
      <p:sp>
        <p:nvSpPr>
          <p:cNvPr id="23" name="文本框 22"/>
          <p:cNvSpPr txBox="1"/>
          <p:nvPr/>
        </p:nvSpPr>
        <p:spPr>
          <a:xfrm>
            <a:off x="7732934" y="1728174"/>
            <a:ext cx="2839239"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solidFill>
                  <a:schemeClr val="tx1">
                    <a:lumMod val="75000"/>
                    <a:lumOff val="25000"/>
                  </a:schemeClr>
                </a:solidFill>
              </a:rPr>
              <a:t>用户之间能随时沟通</a:t>
            </a:r>
          </a:p>
        </p:txBody>
      </p:sp>
      <p:sp>
        <p:nvSpPr>
          <p:cNvPr id="25" name="文本框 24"/>
          <p:cNvSpPr txBox="1"/>
          <p:nvPr/>
        </p:nvSpPr>
        <p:spPr>
          <a:xfrm>
            <a:off x="1675034" y="5059918"/>
            <a:ext cx="1556836"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solidFill>
                  <a:schemeClr val="tx1">
                    <a:lumMod val="75000"/>
                    <a:lumOff val="25000"/>
                  </a:schemeClr>
                </a:solidFill>
              </a:rPr>
              <a:t>政治风向</a:t>
            </a:r>
          </a:p>
        </p:txBody>
      </p:sp>
      <p:sp>
        <p:nvSpPr>
          <p:cNvPr id="26" name="文本框 25"/>
          <p:cNvSpPr txBox="1"/>
          <p:nvPr/>
        </p:nvSpPr>
        <p:spPr>
          <a:xfrm>
            <a:off x="7732934" y="5059918"/>
            <a:ext cx="1813317"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solidFill>
                  <a:schemeClr val="tx1">
                    <a:lumMod val="75000"/>
                    <a:lumOff val="25000"/>
                  </a:schemeClr>
                </a:solidFill>
              </a:rPr>
              <a:t>定制化需求</a:t>
            </a:r>
          </a:p>
        </p:txBody>
      </p:sp>
      <p:sp>
        <p:nvSpPr>
          <p:cNvPr id="3" name="灯片编号占位符 2">
            <a:extLst>
              <a:ext uri="{FF2B5EF4-FFF2-40B4-BE49-F238E27FC236}">
                <a16:creationId xmlns="" xmlns:a16="http://schemas.microsoft.com/office/drawing/2014/main" id="{12729F89-8935-4027-A2FA-B919C6F0070F}"/>
              </a:ext>
            </a:extLst>
          </p:cNvPr>
          <p:cNvSpPr>
            <a:spLocks noGrp="1"/>
          </p:cNvSpPr>
          <p:nvPr>
            <p:ph type="sldNum" sz="quarter" idx="12"/>
          </p:nvPr>
        </p:nvSpPr>
        <p:spPr/>
        <p:txBody>
          <a:bodyPr/>
          <a:lstStyle/>
          <a:p>
            <a:fld id="{8F5C82E7-D8DA-4719-A994-DC25019B2676}" type="slidenum">
              <a:rPr lang="zh-CN" altLang="en-US" smtClean="0"/>
              <a:pPr/>
              <a:t>17</a:t>
            </a:fld>
            <a:r>
              <a:rPr lang="zh-CN" altLang="en-US"/>
              <a:t> </a:t>
            </a:r>
            <a:r>
              <a:rPr lang="en-US" altLang="zh-CN"/>
              <a:t>/ 40</a:t>
            </a:r>
            <a:endParaRPr lang="zh-CN" altLang="en-US" dirty="0"/>
          </a:p>
        </p:txBody>
      </p:sp>
    </p:spTree>
    <p:extLst>
      <p:ext uri="{BB962C8B-B14F-4D97-AF65-F5344CB8AC3E}">
        <p14:creationId xmlns:p14="http://schemas.microsoft.com/office/powerpoint/2010/main" val="39730536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2" grpId="0"/>
      <p:bldP spid="23" grpId="0"/>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1080" y="304348"/>
            <a:ext cx="2066591" cy="461665"/>
          </a:xfrm>
          <a:prstGeom prst="rect">
            <a:avLst/>
          </a:prstGeom>
          <a:noFill/>
        </p:spPr>
        <p:txBody>
          <a:bodyPr wrap="none" rtlCol="0">
            <a:spAutoFit/>
          </a:bodyPr>
          <a:lstStyle/>
          <a:p>
            <a:pPr algn="ctr"/>
            <a:r>
              <a:rPr lang="zh-CN" altLang="en-US" sz="2400" dirty="0">
                <a:solidFill>
                  <a:schemeClr val="tx1">
                    <a:lumMod val="75000"/>
                    <a:lumOff val="25000"/>
                  </a:schemeClr>
                </a:solidFill>
              </a:rPr>
              <a:t>码客的从</a:t>
            </a:r>
            <a:r>
              <a:rPr lang="en-US" altLang="zh-CN" sz="2400" dirty="0">
                <a:solidFill>
                  <a:schemeClr val="tx1">
                    <a:lumMod val="75000"/>
                    <a:lumOff val="25000"/>
                  </a:schemeClr>
                </a:solidFill>
              </a:rPr>
              <a:t>0</a:t>
            </a:r>
            <a:r>
              <a:rPr lang="zh-CN" altLang="en-US" sz="2400" dirty="0">
                <a:solidFill>
                  <a:schemeClr val="tx1">
                    <a:lumMod val="75000"/>
                    <a:lumOff val="25000"/>
                  </a:schemeClr>
                </a:solidFill>
              </a:rPr>
              <a:t>到</a:t>
            </a:r>
            <a:r>
              <a:rPr lang="en-US" altLang="zh-CN" sz="2400" dirty="0">
                <a:solidFill>
                  <a:schemeClr val="tx1">
                    <a:lumMod val="75000"/>
                    <a:lumOff val="25000"/>
                  </a:schemeClr>
                </a:solidFill>
              </a:rPr>
              <a:t>1</a:t>
            </a:r>
            <a:endParaRPr lang="zh-CN" altLang="en-US" sz="2400" dirty="0">
              <a:solidFill>
                <a:schemeClr val="tx1">
                  <a:lumMod val="75000"/>
                  <a:lumOff val="25000"/>
                </a:schemeClr>
              </a:solidFill>
            </a:endParaRP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MH_Other_6">
            <a:extLst>
              <a:ext uri="{FF2B5EF4-FFF2-40B4-BE49-F238E27FC236}">
                <a16:creationId xmlns="" xmlns:a16="http://schemas.microsoft.com/office/drawing/2014/main" id="{8002D649-1608-44F8-9037-27107FB77DFD}"/>
              </a:ext>
            </a:extLst>
          </p:cNvPr>
          <p:cNvSpPr/>
          <p:nvPr>
            <p:custDataLst>
              <p:tags r:id="rId1"/>
            </p:custDataLst>
          </p:nvPr>
        </p:nvSpPr>
        <p:spPr>
          <a:xfrm rot="5400000">
            <a:off x="6061342" y="-2668346"/>
            <a:ext cx="69315" cy="12192000"/>
          </a:xfrm>
          <a:custGeom>
            <a:avLst/>
            <a:gdLst>
              <a:gd name="connsiteX0" fmla="*/ 0 w 214382"/>
              <a:gd name="connsiteY0" fmla="*/ 1499785 h 1499785"/>
              <a:gd name="connsiteX1" fmla="*/ 0 w 214382"/>
              <a:gd name="connsiteY1" fmla="*/ 0 h 1499785"/>
              <a:gd name="connsiteX2" fmla="*/ 214382 w 214382"/>
              <a:gd name="connsiteY2" fmla="*/ 0 h 1499785"/>
              <a:gd name="connsiteX3" fmla="*/ 214382 w 214382"/>
              <a:gd name="connsiteY3" fmla="*/ 1499785 h 1499785"/>
            </a:gdLst>
            <a:ahLst/>
            <a:cxnLst>
              <a:cxn ang="0">
                <a:pos x="connsiteX0" y="connsiteY0"/>
              </a:cxn>
              <a:cxn ang="0">
                <a:pos x="connsiteX1" y="connsiteY1"/>
              </a:cxn>
              <a:cxn ang="0">
                <a:pos x="connsiteX2" y="connsiteY2"/>
              </a:cxn>
              <a:cxn ang="0">
                <a:pos x="connsiteX3" y="connsiteY3"/>
              </a:cxn>
            </a:cxnLst>
            <a:rect l="l" t="t" r="r" b="b"/>
            <a:pathLst>
              <a:path w="214382" h="1499785">
                <a:moveTo>
                  <a:pt x="0" y="1499785"/>
                </a:moveTo>
                <a:lnTo>
                  <a:pt x="0" y="0"/>
                </a:lnTo>
                <a:lnTo>
                  <a:pt x="214382" y="0"/>
                </a:lnTo>
                <a:lnTo>
                  <a:pt x="214382" y="1499785"/>
                </a:lnTo>
                <a:close/>
              </a:path>
            </a:pathLst>
          </a:custGeom>
          <a:gradFill flip="none" rotWithShape="1">
            <a:gsLst>
              <a:gs pos="0">
                <a:schemeClr val="accent1"/>
              </a:gs>
              <a:gs pos="29000">
                <a:schemeClr val="accent1">
                  <a:lumMod val="60000"/>
                  <a:lumOff val="40000"/>
                </a:schemeClr>
              </a:gs>
              <a:gs pos="59000">
                <a:srgbClr val="92D050"/>
              </a:gs>
              <a:gs pos="98052">
                <a:schemeClr val="accent4">
                  <a:lumMod val="40000"/>
                  <a:lumOff val="60000"/>
                </a:schemeClr>
              </a:gs>
              <a:gs pos="83000">
                <a:srgbClr val="FFC000"/>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rgbClr val="47B5E6"/>
              </a:solidFill>
              <a:latin typeface="+mj-ea"/>
              <a:ea typeface="+mj-ea"/>
              <a:cs typeface="微软雅黑"/>
            </a:endParaRPr>
          </a:p>
        </p:txBody>
      </p:sp>
      <p:sp>
        <p:nvSpPr>
          <p:cNvPr id="38" name="MH_SubTitle_1">
            <a:extLst>
              <a:ext uri="{FF2B5EF4-FFF2-40B4-BE49-F238E27FC236}">
                <a16:creationId xmlns="" xmlns:a16="http://schemas.microsoft.com/office/drawing/2014/main" id="{A69096A9-FBEC-4D7B-B126-FAD3AFC3DE22}"/>
              </a:ext>
            </a:extLst>
          </p:cNvPr>
          <p:cNvSpPr/>
          <p:nvPr>
            <p:custDataLst>
              <p:tags r:id="rId2"/>
            </p:custDataLst>
          </p:nvPr>
        </p:nvSpPr>
        <p:spPr>
          <a:xfrm>
            <a:off x="183279" y="1917700"/>
            <a:ext cx="1808737" cy="1045314"/>
          </a:xfrm>
          <a:prstGeom prst="rect">
            <a:avLst/>
          </a:prstGeom>
        </p:spPr>
        <p:txBody>
          <a:bodyPr anchor="ctr">
            <a:noAutofit/>
          </a:bodyPr>
          <a:lstStyle/>
          <a:p>
            <a:pPr algn="ctr">
              <a:lnSpc>
                <a:spcPct val="150000"/>
              </a:lnSpc>
              <a:defRPr/>
            </a:pPr>
            <a:r>
              <a:rPr lang="en-US" altLang="zh-CN" kern="0" dirty="0">
                <a:solidFill>
                  <a:srgbClr val="1A9AE3"/>
                </a:solidFill>
                <a:latin typeface="+mj-ea"/>
                <a:ea typeface="+mj-ea"/>
                <a:cs typeface="微软雅黑"/>
              </a:rPr>
              <a:t>2019.1</a:t>
            </a:r>
          </a:p>
          <a:p>
            <a:pPr algn="ctr">
              <a:lnSpc>
                <a:spcPct val="150000"/>
              </a:lnSpc>
              <a:defRPr/>
            </a:pPr>
            <a:r>
              <a:rPr lang="zh-CN" altLang="en-US" sz="2400" kern="0" dirty="0">
                <a:solidFill>
                  <a:srgbClr val="1A9AE3"/>
                </a:solidFill>
                <a:latin typeface="+mj-ea"/>
                <a:ea typeface="+mj-ea"/>
                <a:cs typeface="微软雅黑"/>
              </a:rPr>
              <a:t>问答上线</a:t>
            </a:r>
            <a:endParaRPr lang="en-US" altLang="zh-CN" sz="2400" kern="0" dirty="0">
              <a:solidFill>
                <a:srgbClr val="1A9AE3"/>
              </a:solidFill>
              <a:latin typeface="+mj-ea"/>
              <a:ea typeface="+mj-ea"/>
              <a:cs typeface="微软雅黑"/>
            </a:endParaRPr>
          </a:p>
        </p:txBody>
      </p:sp>
      <p:sp>
        <p:nvSpPr>
          <p:cNvPr id="39" name="椭圆 38">
            <a:extLst>
              <a:ext uri="{FF2B5EF4-FFF2-40B4-BE49-F238E27FC236}">
                <a16:creationId xmlns="" xmlns:a16="http://schemas.microsoft.com/office/drawing/2014/main" id="{2247F600-7A08-4F81-8725-7D689687B2A4}"/>
              </a:ext>
            </a:extLst>
          </p:cNvPr>
          <p:cNvSpPr/>
          <p:nvPr/>
        </p:nvSpPr>
        <p:spPr>
          <a:xfrm>
            <a:off x="979636" y="3320988"/>
            <a:ext cx="216024" cy="216024"/>
          </a:xfrm>
          <a:prstGeom prst="ellipse">
            <a:avLst/>
          </a:prstGeom>
          <a:solidFill>
            <a:schemeClr val="bg1"/>
          </a:solidFill>
          <a:ln w="57150" cmpd="sng">
            <a:solidFill>
              <a:srgbClr val="1A9AE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w="76200" cmpd="sng">
                <a:solidFill>
                  <a:schemeClr val="tx1"/>
                </a:solidFill>
              </a:ln>
              <a:latin typeface="+mj-ea"/>
              <a:ea typeface="+mj-ea"/>
            </a:endParaRPr>
          </a:p>
        </p:txBody>
      </p:sp>
      <p:sp>
        <p:nvSpPr>
          <p:cNvPr id="40" name="椭圆 39">
            <a:extLst>
              <a:ext uri="{FF2B5EF4-FFF2-40B4-BE49-F238E27FC236}">
                <a16:creationId xmlns="" xmlns:a16="http://schemas.microsoft.com/office/drawing/2014/main" id="{FFFD5530-D162-4058-90FD-F9A8C8627963}"/>
              </a:ext>
            </a:extLst>
          </p:cNvPr>
          <p:cNvSpPr/>
          <p:nvPr/>
        </p:nvSpPr>
        <p:spPr>
          <a:xfrm>
            <a:off x="2968435" y="3320988"/>
            <a:ext cx="216024" cy="216024"/>
          </a:xfrm>
          <a:prstGeom prst="ellipse">
            <a:avLst/>
          </a:prstGeom>
          <a:solidFill>
            <a:schemeClr val="bg1"/>
          </a:solidFill>
          <a:ln w="57150" cmpd="sng">
            <a:solidFill>
              <a:srgbClr val="1A9AE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w="76200" cmpd="sng">
                <a:solidFill>
                  <a:schemeClr val="tx1"/>
                </a:solidFill>
              </a:ln>
              <a:latin typeface="+mj-ea"/>
              <a:ea typeface="+mj-ea"/>
            </a:endParaRPr>
          </a:p>
        </p:txBody>
      </p:sp>
      <p:sp>
        <p:nvSpPr>
          <p:cNvPr id="41" name="椭圆 40">
            <a:extLst>
              <a:ext uri="{FF2B5EF4-FFF2-40B4-BE49-F238E27FC236}">
                <a16:creationId xmlns="" xmlns:a16="http://schemas.microsoft.com/office/drawing/2014/main" id="{B82FE1F3-1F4F-4DAC-942F-6F4EDF155B3E}"/>
              </a:ext>
            </a:extLst>
          </p:cNvPr>
          <p:cNvSpPr/>
          <p:nvPr/>
        </p:nvSpPr>
        <p:spPr>
          <a:xfrm>
            <a:off x="4957234" y="3320988"/>
            <a:ext cx="216024" cy="216024"/>
          </a:xfrm>
          <a:prstGeom prst="ellipse">
            <a:avLst/>
          </a:prstGeom>
          <a:solidFill>
            <a:schemeClr val="bg1"/>
          </a:solidFill>
          <a:ln w="57150" cmpd="sng">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w="76200" cmpd="sng">
                <a:solidFill>
                  <a:schemeClr val="tx1"/>
                </a:solidFill>
              </a:ln>
              <a:latin typeface="+mj-ea"/>
              <a:ea typeface="+mj-ea"/>
            </a:endParaRPr>
          </a:p>
        </p:txBody>
      </p:sp>
      <p:sp>
        <p:nvSpPr>
          <p:cNvPr id="42" name="椭圆 41">
            <a:extLst>
              <a:ext uri="{FF2B5EF4-FFF2-40B4-BE49-F238E27FC236}">
                <a16:creationId xmlns="" xmlns:a16="http://schemas.microsoft.com/office/drawing/2014/main" id="{1185C8F2-38D1-401D-BD34-CA47079E3B5A}"/>
              </a:ext>
            </a:extLst>
          </p:cNvPr>
          <p:cNvSpPr/>
          <p:nvPr/>
        </p:nvSpPr>
        <p:spPr>
          <a:xfrm>
            <a:off x="6946033" y="3320988"/>
            <a:ext cx="216024" cy="216024"/>
          </a:xfrm>
          <a:prstGeom prst="ellipse">
            <a:avLst/>
          </a:prstGeom>
          <a:solidFill>
            <a:schemeClr val="bg1"/>
          </a:solidFill>
          <a:ln w="57150" cmpd="sng">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w="76200" cmpd="sng">
                <a:solidFill>
                  <a:schemeClr val="tx1"/>
                </a:solidFill>
              </a:ln>
              <a:latin typeface="+mj-ea"/>
              <a:ea typeface="+mj-ea"/>
            </a:endParaRPr>
          </a:p>
        </p:txBody>
      </p:sp>
      <p:sp>
        <p:nvSpPr>
          <p:cNvPr id="43" name="椭圆 42">
            <a:extLst>
              <a:ext uri="{FF2B5EF4-FFF2-40B4-BE49-F238E27FC236}">
                <a16:creationId xmlns="" xmlns:a16="http://schemas.microsoft.com/office/drawing/2014/main" id="{A1D27F74-64B2-48D2-90F1-7813BF8F103A}"/>
              </a:ext>
            </a:extLst>
          </p:cNvPr>
          <p:cNvSpPr/>
          <p:nvPr/>
        </p:nvSpPr>
        <p:spPr>
          <a:xfrm>
            <a:off x="8934832" y="3320988"/>
            <a:ext cx="216024" cy="216024"/>
          </a:xfrm>
          <a:prstGeom prst="ellipse">
            <a:avLst/>
          </a:prstGeom>
          <a:solidFill>
            <a:schemeClr val="bg1"/>
          </a:solidFill>
          <a:ln w="57150" cmpd="sng">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w="76200" cmpd="sng">
                <a:solidFill>
                  <a:schemeClr val="tx1"/>
                </a:solidFill>
              </a:ln>
              <a:latin typeface="+mj-ea"/>
              <a:ea typeface="+mj-ea"/>
            </a:endParaRPr>
          </a:p>
        </p:txBody>
      </p:sp>
      <p:sp>
        <p:nvSpPr>
          <p:cNvPr id="44" name="MH_SubTitle_1">
            <a:extLst>
              <a:ext uri="{FF2B5EF4-FFF2-40B4-BE49-F238E27FC236}">
                <a16:creationId xmlns="" xmlns:a16="http://schemas.microsoft.com/office/drawing/2014/main" id="{A69096A9-FBEC-4D7B-B126-FAD3AFC3DE22}"/>
              </a:ext>
            </a:extLst>
          </p:cNvPr>
          <p:cNvSpPr/>
          <p:nvPr>
            <p:custDataLst>
              <p:tags r:id="rId3"/>
            </p:custDataLst>
          </p:nvPr>
        </p:nvSpPr>
        <p:spPr>
          <a:xfrm>
            <a:off x="2172078" y="3754627"/>
            <a:ext cx="1808737" cy="1517261"/>
          </a:xfrm>
          <a:prstGeom prst="rect">
            <a:avLst/>
          </a:prstGeom>
        </p:spPr>
        <p:txBody>
          <a:bodyPr anchor="ctr">
            <a:noAutofit/>
          </a:bodyPr>
          <a:lstStyle/>
          <a:p>
            <a:pPr algn="ctr">
              <a:lnSpc>
                <a:spcPct val="150000"/>
              </a:lnSpc>
              <a:defRPr/>
            </a:pPr>
            <a:r>
              <a:rPr lang="en-US" altLang="zh-CN" kern="0" dirty="0">
                <a:solidFill>
                  <a:srgbClr val="1A9AE3"/>
                </a:solidFill>
                <a:latin typeface="+mj-ea"/>
                <a:ea typeface="+mj-ea"/>
                <a:cs typeface="微软雅黑"/>
              </a:rPr>
              <a:t>2019.4</a:t>
            </a:r>
          </a:p>
          <a:p>
            <a:pPr algn="ctr">
              <a:lnSpc>
                <a:spcPct val="150000"/>
              </a:lnSpc>
              <a:defRPr/>
            </a:pPr>
            <a:r>
              <a:rPr lang="zh-CN" altLang="en-US" sz="2400" kern="0" dirty="0">
                <a:solidFill>
                  <a:srgbClr val="1A9AE3"/>
                </a:solidFill>
                <a:latin typeface="+mj-ea"/>
                <a:ea typeface="+mj-ea"/>
                <a:cs typeface="微软雅黑"/>
              </a:rPr>
              <a:t>圈子</a:t>
            </a:r>
            <a:r>
              <a:rPr lang="en-US" altLang="zh-CN" sz="2400" kern="0" dirty="0">
                <a:solidFill>
                  <a:srgbClr val="1A9AE3"/>
                </a:solidFill>
                <a:latin typeface="+mj-ea"/>
                <a:ea typeface="+mj-ea"/>
                <a:cs typeface="微软雅黑"/>
              </a:rPr>
              <a:t>1.0</a:t>
            </a:r>
          </a:p>
          <a:p>
            <a:pPr algn="ctr">
              <a:lnSpc>
                <a:spcPct val="150000"/>
              </a:lnSpc>
              <a:defRPr/>
            </a:pPr>
            <a:r>
              <a:rPr lang="zh-CN" altLang="en-US" sz="2400" kern="0" dirty="0">
                <a:solidFill>
                  <a:srgbClr val="1A9AE3"/>
                </a:solidFill>
                <a:latin typeface="+mj-ea"/>
                <a:ea typeface="+mj-ea"/>
                <a:cs typeface="微软雅黑"/>
              </a:rPr>
              <a:t>移动端</a:t>
            </a:r>
            <a:endParaRPr lang="en-US" altLang="zh-CN" sz="2400" kern="0" dirty="0">
              <a:solidFill>
                <a:srgbClr val="1A9AE3"/>
              </a:solidFill>
              <a:latin typeface="+mj-ea"/>
              <a:ea typeface="+mj-ea"/>
              <a:cs typeface="微软雅黑"/>
            </a:endParaRPr>
          </a:p>
        </p:txBody>
      </p:sp>
      <p:sp>
        <p:nvSpPr>
          <p:cNvPr id="45" name="MH_SubTitle_1">
            <a:extLst>
              <a:ext uri="{FF2B5EF4-FFF2-40B4-BE49-F238E27FC236}">
                <a16:creationId xmlns="" xmlns:a16="http://schemas.microsoft.com/office/drawing/2014/main" id="{A69096A9-FBEC-4D7B-B126-FAD3AFC3DE22}"/>
              </a:ext>
            </a:extLst>
          </p:cNvPr>
          <p:cNvSpPr/>
          <p:nvPr>
            <p:custDataLst>
              <p:tags r:id="rId4"/>
            </p:custDataLst>
          </p:nvPr>
        </p:nvSpPr>
        <p:spPr>
          <a:xfrm>
            <a:off x="3876461" y="1438383"/>
            <a:ext cx="2377570" cy="1524631"/>
          </a:xfrm>
          <a:prstGeom prst="rect">
            <a:avLst/>
          </a:prstGeom>
        </p:spPr>
        <p:txBody>
          <a:bodyPr anchor="ctr">
            <a:noAutofit/>
          </a:bodyPr>
          <a:lstStyle/>
          <a:p>
            <a:pPr algn="ctr">
              <a:lnSpc>
                <a:spcPct val="150000"/>
              </a:lnSpc>
              <a:defRPr/>
            </a:pPr>
            <a:r>
              <a:rPr lang="en-US" altLang="zh-CN" kern="0" dirty="0">
                <a:solidFill>
                  <a:schemeClr val="accent6"/>
                </a:solidFill>
                <a:latin typeface="+mj-ea"/>
                <a:ea typeface="+mj-ea"/>
                <a:cs typeface="微软雅黑"/>
              </a:rPr>
              <a:t>2019.7</a:t>
            </a:r>
          </a:p>
          <a:p>
            <a:pPr algn="ctr">
              <a:lnSpc>
                <a:spcPct val="150000"/>
              </a:lnSpc>
              <a:defRPr/>
            </a:pPr>
            <a:r>
              <a:rPr lang="zh-CN" altLang="en-US" sz="2400" kern="0" dirty="0">
                <a:solidFill>
                  <a:schemeClr val="accent6"/>
                </a:solidFill>
                <a:latin typeface="+mj-ea"/>
                <a:ea typeface="+mj-ea"/>
                <a:cs typeface="微软雅黑"/>
              </a:rPr>
              <a:t>首页</a:t>
            </a:r>
            <a:endParaRPr lang="en-US" altLang="zh-CN" sz="2400" kern="0" dirty="0">
              <a:solidFill>
                <a:schemeClr val="accent6"/>
              </a:solidFill>
              <a:latin typeface="+mj-ea"/>
              <a:ea typeface="+mj-ea"/>
              <a:cs typeface="微软雅黑"/>
            </a:endParaRPr>
          </a:p>
          <a:p>
            <a:pPr algn="ctr">
              <a:lnSpc>
                <a:spcPct val="150000"/>
              </a:lnSpc>
              <a:defRPr/>
            </a:pPr>
            <a:r>
              <a:rPr lang="zh-CN" altLang="en-US" sz="2400" kern="0" dirty="0">
                <a:solidFill>
                  <a:schemeClr val="accent6"/>
                </a:solidFill>
                <a:latin typeface="+mj-ea"/>
                <a:ea typeface="+mj-ea"/>
                <a:cs typeface="微软雅黑"/>
              </a:rPr>
              <a:t>开源广场</a:t>
            </a:r>
            <a:endParaRPr lang="en-US" altLang="zh-CN" sz="2400" kern="0" dirty="0">
              <a:solidFill>
                <a:schemeClr val="accent6"/>
              </a:solidFill>
              <a:latin typeface="+mj-ea"/>
              <a:ea typeface="+mj-ea"/>
              <a:cs typeface="微软雅黑"/>
            </a:endParaRPr>
          </a:p>
        </p:txBody>
      </p:sp>
      <p:sp>
        <p:nvSpPr>
          <p:cNvPr id="46" name="MH_SubTitle_1">
            <a:extLst>
              <a:ext uri="{FF2B5EF4-FFF2-40B4-BE49-F238E27FC236}">
                <a16:creationId xmlns="" xmlns:a16="http://schemas.microsoft.com/office/drawing/2014/main" id="{A69096A9-FBEC-4D7B-B126-FAD3AFC3DE22}"/>
              </a:ext>
            </a:extLst>
          </p:cNvPr>
          <p:cNvSpPr/>
          <p:nvPr>
            <p:custDataLst>
              <p:tags r:id="rId5"/>
            </p:custDataLst>
          </p:nvPr>
        </p:nvSpPr>
        <p:spPr>
          <a:xfrm>
            <a:off x="5865260" y="3760654"/>
            <a:ext cx="2377570" cy="1505206"/>
          </a:xfrm>
          <a:prstGeom prst="rect">
            <a:avLst/>
          </a:prstGeom>
        </p:spPr>
        <p:txBody>
          <a:bodyPr anchor="ctr">
            <a:noAutofit/>
          </a:bodyPr>
          <a:lstStyle/>
          <a:p>
            <a:pPr algn="ctr">
              <a:lnSpc>
                <a:spcPct val="150000"/>
              </a:lnSpc>
              <a:defRPr/>
            </a:pPr>
            <a:r>
              <a:rPr lang="en-US" altLang="zh-CN" kern="0" dirty="0">
                <a:solidFill>
                  <a:srgbClr val="92D050"/>
                </a:solidFill>
                <a:latin typeface="+mj-ea"/>
                <a:ea typeface="+mj-ea"/>
                <a:cs typeface="微软雅黑"/>
              </a:rPr>
              <a:t>2019.9</a:t>
            </a:r>
          </a:p>
          <a:p>
            <a:pPr algn="ctr">
              <a:lnSpc>
                <a:spcPct val="150000"/>
              </a:lnSpc>
              <a:defRPr/>
            </a:pPr>
            <a:r>
              <a:rPr lang="zh-CN" altLang="en-US" sz="2400" kern="0" dirty="0">
                <a:solidFill>
                  <a:srgbClr val="92D050"/>
                </a:solidFill>
                <a:latin typeface="+mj-ea"/>
                <a:ea typeface="+mj-ea"/>
                <a:cs typeface="微软雅黑"/>
              </a:rPr>
              <a:t>圈子</a:t>
            </a:r>
            <a:r>
              <a:rPr lang="en-US" altLang="zh-CN" sz="2400" kern="0" dirty="0">
                <a:solidFill>
                  <a:srgbClr val="92D050"/>
                </a:solidFill>
                <a:latin typeface="+mj-ea"/>
                <a:ea typeface="+mj-ea"/>
                <a:cs typeface="微软雅黑"/>
              </a:rPr>
              <a:t>2.0</a:t>
            </a:r>
          </a:p>
          <a:p>
            <a:pPr algn="ctr">
              <a:lnSpc>
                <a:spcPct val="150000"/>
              </a:lnSpc>
              <a:defRPr/>
            </a:pPr>
            <a:r>
              <a:rPr lang="zh-CN" altLang="en-US" sz="2400" kern="0" dirty="0">
                <a:solidFill>
                  <a:srgbClr val="92D050"/>
                </a:solidFill>
                <a:latin typeface="+mj-ea"/>
                <a:ea typeface="+mj-ea"/>
                <a:cs typeface="微软雅黑"/>
              </a:rPr>
              <a:t>码力值</a:t>
            </a:r>
            <a:endParaRPr lang="en-US" altLang="zh-CN" sz="2400" kern="0" dirty="0">
              <a:solidFill>
                <a:srgbClr val="92D050"/>
              </a:solidFill>
              <a:latin typeface="+mj-ea"/>
              <a:ea typeface="+mj-ea"/>
              <a:cs typeface="微软雅黑"/>
            </a:endParaRPr>
          </a:p>
        </p:txBody>
      </p:sp>
      <p:sp>
        <p:nvSpPr>
          <p:cNvPr id="47" name="椭圆 46">
            <a:extLst>
              <a:ext uri="{FF2B5EF4-FFF2-40B4-BE49-F238E27FC236}">
                <a16:creationId xmlns="" xmlns:a16="http://schemas.microsoft.com/office/drawing/2014/main" id="{A1D27F74-64B2-48D2-90F1-7813BF8F103A}"/>
              </a:ext>
            </a:extLst>
          </p:cNvPr>
          <p:cNvSpPr/>
          <p:nvPr/>
        </p:nvSpPr>
        <p:spPr>
          <a:xfrm>
            <a:off x="10923633" y="3320988"/>
            <a:ext cx="216024" cy="216024"/>
          </a:xfrm>
          <a:prstGeom prst="ellipse">
            <a:avLst/>
          </a:prstGeom>
          <a:solidFill>
            <a:schemeClr val="bg1"/>
          </a:solidFill>
          <a:ln w="57150" cmpd="sng">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w="76200" cmpd="sng">
                <a:solidFill>
                  <a:schemeClr val="tx1"/>
                </a:solidFill>
              </a:ln>
              <a:latin typeface="+mj-ea"/>
              <a:ea typeface="+mj-ea"/>
            </a:endParaRPr>
          </a:p>
        </p:txBody>
      </p:sp>
      <p:sp>
        <p:nvSpPr>
          <p:cNvPr id="48" name="MH_SubTitle_1">
            <a:extLst>
              <a:ext uri="{FF2B5EF4-FFF2-40B4-BE49-F238E27FC236}">
                <a16:creationId xmlns="" xmlns:a16="http://schemas.microsoft.com/office/drawing/2014/main" id="{A69096A9-FBEC-4D7B-B126-FAD3AFC3DE22}"/>
              </a:ext>
            </a:extLst>
          </p:cNvPr>
          <p:cNvSpPr/>
          <p:nvPr>
            <p:custDataLst>
              <p:tags r:id="rId6"/>
            </p:custDataLst>
          </p:nvPr>
        </p:nvSpPr>
        <p:spPr>
          <a:xfrm>
            <a:off x="7854059" y="1438383"/>
            <a:ext cx="2377570" cy="1667614"/>
          </a:xfrm>
          <a:prstGeom prst="rect">
            <a:avLst/>
          </a:prstGeom>
        </p:spPr>
        <p:txBody>
          <a:bodyPr anchor="ctr">
            <a:noAutofit/>
          </a:bodyPr>
          <a:lstStyle/>
          <a:p>
            <a:pPr algn="ctr">
              <a:lnSpc>
                <a:spcPct val="150000"/>
              </a:lnSpc>
              <a:defRPr/>
            </a:pPr>
            <a:r>
              <a:rPr lang="en-US" altLang="zh-CN" kern="0" dirty="0">
                <a:solidFill>
                  <a:srgbClr val="FFA800"/>
                </a:solidFill>
                <a:latin typeface="+mj-ea"/>
                <a:ea typeface="+mj-ea"/>
                <a:cs typeface="微软雅黑"/>
              </a:rPr>
              <a:t>2019.10</a:t>
            </a:r>
          </a:p>
          <a:p>
            <a:pPr algn="ctr">
              <a:lnSpc>
                <a:spcPct val="150000"/>
              </a:lnSpc>
              <a:defRPr/>
            </a:pPr>
            <a:r>
              <a:rPr lang="zh-CN" altLang="en-US" sz="2400" kern="0" dirty="0">
                <a:solidFill>
                  <a:srgbClr val="FFA800"/>
                </a:solidFill>
                <a:latin typeface="+mj-ea"/>
                <a:ea typeface="+mj-ea"/>
                <a:cs typeface="微软雅黑"/>
              </a:rPr>
              <a:t>机器人</a:t>
            </a:r>
            <a:endParaRPr lang="en-US" altLang="zh-CN" sz="2400" kern="0" dirty="0">
              <a:solidFill>
                <a:srgbClr val="FFA800"/>
              </a:solidFill>
              <a:latin typeface="+mj-ea"/>
              <a:ea typeface="+mj-ea"/>
              <a:cs typeface="微软雅黑"/>
            </a:endParaRPr>
          </a:p>
          <a:p>
            <a:pPr algn="ctr">
              <a:lnSpc>
                <a:spcPct val="150000"/>
              </a:lnSpc>
              <a:defRPr/>
            </a:pPr>
            <a:r>
              <a:rPr lang="zh-CN" altLang="en-US" sz="2400" kern="0" dirty="0">
                <a:solidFill>
                  <a:srgbClr val="FFA800"/>
                </a:solidFill>
                <a:latin typeface="+mj-ea"/>
                <a:ea typeface="+mj-ea"/>
                <a:cs typeface="微软雅黑"/>
              </a:rPr>
              <a:t>搜索</a:t>
            </a:r>
            <a:endParaRPr lang="en-US" altLang="zh-CN" sz="2400" kern="0" dirty="0">
              <a:solidFill>
                <a:srgbClr val="FFA800"/>
              </a:solidFill>
              <a:latin typeface="+mj-ea"/>
              <a:ea typeface="+mj-ea"/>
              <a:cs typeface="微软雅黑"/>
            </a:endParaRPr>
          </a:p>
        </p:txBody>
      </p:sp>
      <p:sp>
        <p:nvSpPr>
          <p:cNvPr id="49" name="MH_SubTitle_1">
            <a:extLst>
              <a:ext uri="{FF2B5EF4-FFF2-40B4-BE49-F238E27FC236}">
                <a16:creationId xmlns="" xmlns:a16="http://schemas.microsoft.com/office/drawing/2014/main" id="{A69096A9-FBEC-4D7B-B126-FAD3AFC3DE22}"/>
              </a:ext>
            </a:extLst>
          </p:cNvPr>
          <p:cNvSpPr/>
          <p:nvPr>
            <p:custDataLst>
              <p:tags r:id="rId7"/>
            </p:custDataLst>
          </p:nvPr>
        </p:nvSpPr>
        <p:spPr>
          <a:xfrm>
            <a:off x="9842860" y="3821433"/>
            <a:ext cx="2377570" cy="1505206"/>
          </a:xfrm>
          <a:prstGeom prst="rect">
            <a:avLst/>
          </a:prstGeom>
        </p:spPr>
        <p:txBody>
          <a:bodyPr anchor="ctr">
            <a:noAutofit/>
          </a:bodyPr>
          <a:lstStyle/>
          <a:p>
            <a:pPr algn="ctr">
              <a:lnSpc>
                <a:spcPct val="150000"/>
              </a:lnSpc>
              <a:defRPr/>
            </a:pPr>
            <a:r>
              <a:rPr lang="en-US" altLang="zh-CN" kern="0" dirty="0" err="1">
                <a:solidFill>
                  <a:srgbClr val="FFC000"/>
                </a:solidFill>
                <a:latin typeface="+mj-ea"/>
                <a:ea typeface="+mj-ea"/>
                <a:cs typeface="微软雅黑"/>
              </a:rPr>
              <a:t>Ing</a:t>
            </a:r>
            <a:r>
              <a:rPr lang="en-US" altLang="zh-CN" kern="0" dirty="0">
                <a:solidFill>
                  <a:srgbClr val="FFC000"/>
                </a:solidFill>
                <a:latin typeface="+mj-ea"/>
                <a:ea typeface="+mj-ea"/>
                <a:cs typeface="微软雅黑"/>
              </a:rPr>
              <a:t> &amp; Future</a:t>
            </a:r>
          </a:p>
          <a:p>
            <a:pPr algn="ctr">
              <a:lnSpc>
                <a:spcPct val="150000"/>
              </a:lnSpc>
              <a:defRPr/>
            </a:pPr>
            <a:r>
              <a:rPr lang="zh-CN" altLang="en-US" sz="2400" kern="0" dirty="0">
                <a:solidFill>
                  <a:srgbClr val="FFC000"/>
                </a:solidFill>
                <a:latin typeface="+mj-ea"/>
                <a:ea typeface="+mj-ea"/>
                <a:cs typeface="微软雅黑"/>
              </a:rPr>
              <a:t>徽章</a:t>
            </a:r>
            <a:endParaRPr lang="en-US" altLang="zh-CN" sz="2400" kern="0" dirty="0">
              <a:solidFill>
                <a:srgbClr val="FFC000"/>
              </a:solidFill>
              <a:latin typeface="+mj-ea"/>
              <a:ea typeface="+mj-ea"/>
              <a:cs typeface="微软雅黑"/>
            </a:endParaRPr>
          </a:p>
          <a:p>
            <a:pPr algn="ctr">
              <a:lnSpc>
                <a:spcPct val="150000"/>
              </a:lnSpc>
              <a:defRPr/>
            </a:pPr>
            <a:r>
              <a:rPr lang="zh-CN" altLang="en-US" sz="2400" kern="0" dirty="0">
                <a:solidFill>
                  <a:srgbClr val="FFC000"/>
                </a:solidFill>
                <a:latin typeface="+mj-ea"/>
                <a:ea typeface="+mj-ea"/>
                <a:cs typeface="微软雅黑"/>
              </a:rPr>
              <a:t>技术名片</a:t>
            </a:r>
            <a:endParaRPr lang="en-US" altLang="zh-CN" sz="2400" kern="0" dirty="0">
              <a:solidFill>
                <a:srgbClr val="FFC000"/>
              </a:solidFill>
              <a:latin typeface="+mj-ea"/>
              <a:ea typeface="+mj-ea"/>
              <a:cs typeface="微软雅黑"/>
            </a:endParaRPr>
          </a:p>
        </p:txBody>
      </p:sp>
      <p:pic>
        <p:nvPicPr>
          <p:cNvPr id="20" name="图片 19" hidden="1">
            <a:extLst>
              <a:ext uri="{FF2B5EF4-FFF2-40B4-BE49-F238E27FC236}">
                <a16:creationId xmlns="" xmlns:a16="http://schemas.microsoft.com/office/drawing/2014/main" id="{FF6BDACE-B400-4650-A255-EED44E58AC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67336" y="276269"/>
            <a:ext cx="9191789" cy="6372085"/>
          </a:xfrm>
          <a:prstGeom prst="rect">
            <a:avLst/>
          </a:prstGeom>
          <a:effectLst>
            <a:outerShdw blurRad="50800" dist="38100" dir="2700000" algn="tl" rotWithShape="0">
              <a:prstClr val="black">
                <a:alpha val="40000"/>
              </a:prstClr>
            </a:outerShdw>
          </a:effectLst>
        </p:spPr>
      </p:pic>
      <p:sp>
        <p:nvSpPr>
          <p:cNvPr id="3" name="灯片编号占位符 2">
            <a:extLst>
              <a:ext uri="{FF2B5EF4-FFF2-40B4-BE49-F238E27FC236}">
                <a16:creationId xmlns="" xmlns:a16="http://schemas.microsoft.com/office/drawing/2014/main" id="{8BF38F3C-1D1A-4C87-9B36-563E398AE851}"/>
              </a:ext>
            </a:extLst>
          </p:cNvPr>
          <p:cNvSpPr>
            <a:spLocks noGrp="1"/>
          </p:cNvSpPr>
          <p:nvPr>
            <p:ph type="sldNum" sz="quarter" idx="12"/>
          </p:nvPr>
        </p:nvSpPr>
        <p:spPr/>
        <p:txBody>
          <a:bodyPr/>
          <a:lstStyle/>
          <a:p>
            <a:fld id="{8F5C82E7-D8DA-4719-A994-DC25019B2676}" type="slidenum">
              <a:rPr lang="zh-CN" altLang="en-US" smtClean="0"/>
              <a:pPr/>
              <a:t>18</a:t>
            </a:fld>
            <a:r>
              <a:rPr lang="zh-CN" altLang="en-US"/>
              <a:t> </a:t>
            </a:r>
            <a:r>
              <a:rPr lang="en-US" altLang="zh-CN"/>
              <a:t>/ 40</a:t>
            </a:r>
            <a:endParaRPr lang="zh-CN" altLang="en-US" dirty="0"/>
          </a:p>
        </p:txBody>
      </p:sp>
    </p:spTree>
    <p:extLst>
      <p:ext uri="{BB962C8B-B14F-4D97-AF65-F5344CB8AC3E}">
        <p14:creationId xmlns:p14="http://schemas.microsoft.com/office/powerpoint/2010/main" val="5430981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900" decel="100000" fill="hold"/>
                                        <p:tgtEl>
                                          <p:spTgt spid="3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0"/>
                                        <p:tgtEl>
                                          <p:spTgt spid="44"/>
                                        </p:tgtEl>
                                      </p:cBhvr>
                                    </p:animEffect>
                                    <p:anim calcmode="lin" valueType="num">
                                      <p:cBhvr>
                                        <p:cTn id="16" dur="1000" fill="hold"/>
                                        <p:tgtEl>
                                          <p:spTgt spid="44"/>
                                        </p:tgtEl>
                                        <p:attrNameLst>
                                          <p:attrName>ppt_x</p:attrName>
                                        </p:attrNameLst>
                                      </p:cBhvr>
                                      <p:tavLst>
                                        <p:tav tm="0">
                                          <p:val>
                                            <p:strVal val="#ppt_x"/>
                                          </p:val>
                                        </p:tav>
                                        <p:tav tm="100000">
                                          <p:val>
                                            <p:strVal val="#ppt_x"/>
                                          </p:val>
                                        </p:tav>
                                      </p:tavLst>
                                    </p:anim>
                                    <p:anim calcmode="lin" valueType="num">
                                      <p:cBhvr>
                                        <p:cTn id="17" dur="900" decel="100000" fill="hold"/>
                                        <p:tgtEl>
                                          <p:spTgt spid="4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1000"/>
                                        <p:tgtEl>
                                          <p:spTgt spid="45"/>
                                        </p:tgtEl>
                                      </p:cBhvr>
                                    </p:animEffect>
                                    <p:anim calcmode="lin" valueType="num">
                                      <p:cBhvr>
                                        <p:cTn id="24" dur="1000" fill="hold"/>
                                        <p:tgtEl>
                                          <p:spTgt spid="45"/>
                                        </p:tgtEl>
                                        <p:attrNameLst>
                                          <p:attrName>ppt_x</p:attrName>
                                        </p:attrNameLst>
                                      </p:cBhvr>
                                      <p:tavLst>
                                        <p:tav tm="0">
                                          <p:val>
                                            <p:strVal val="#ppt_x"/>
                                          </p:val>
                                        </p:tav>
                                        <p:tav tm="100000">
                                          <p:val>
                                            <p:strVal val="#ppt_x"/>
                                          </p:val>
                                        </p:tav>
                                      </p:tavLst>
                                    </p:anim>
                                    <p:anim calcmode="lin" valueType="num">
                                      <p:cBhvr>
                                        <p:cTn id="25" dur="900" decel="100000" fill="hold"/>
                                        <p:tgtEl>
                                          <p:spTgt spid="4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7" presetClass="entr" presetSubtype="0" fill="hold" grpId="0" nodeType="click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1000"/>
                                        <p:tgtEl>
                                          <p:spTgt spid="46"/>
                                        </p:tgtEl>
                                      </p:cBhvr>
                                    </p:animEffect>
                                    <p:anim calcmode="lin" valueType="num">
                                      <p:cBhvr>
                                        <p:cTn id="41" dur="1000" fill="hold"/>
                                        <p:tgtEl>
                                          <p:spTgt spid="46"/>
                                        </p:tgtEl>
                                        <p:attrNameLst>
                                          <p:attrName>ppt_x</p:attrName>
                                        </p:attrNameLst>
                                      </p:cBhvr>
                                      <p:tavLst>
                                        <p:tav tm="0">
                                          <p:val>
                                            <p:strVal val="#ppt_x"/>
                                          </p:val>
                                        </p:tav>
                                        <p:tav tm="100000">
                                          <p:val>
                                            <p:strVal val="#ppt_x"/>
                                          </p:val>
                                        </p:tav>
                                      </p:tavLst>
                                    </p:anim>
                                    <p:anim calcmode="lin" valueType="num">
                                      <p:cBhvr>
                                        <p:cTn id="42" dur="900" decel="100000" fill="hold"/>
                                        <p:tgtEl>
                                          <p:spTgt spid="46"/>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7"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1000"/>
                                        <p:tgtEl>
                                          <p:spTgt spid="48"/>
                                        </p:tgtEl>
                                      </p:cBhvr>
                                    </p:animEffect>
                                    <p:anim calcmode="lin" valueType="num">
                                      <p:cBhvr>
                                        <p:cTn id="49" dur="1000" fill="hold"/>
                                        <p:tgtEl>
                                          <p:spTgt spid="48"/>
                                        </p:tgtEl>
                                        <p:attrNameLst>
                                          <p:attrName>ppt_x</p:attrName>
                                        </p:attrNameLst>
                                      </p:cBhvr>
                                      <p:tavLst>
                                        <p:tav tm="0">
                                          <p:val>
                                            <p:strVal val="#ppt_x"/>
                                          </p:val>
                                        </p:tav>
                                        <p:tav tm="100000">
                                          <p:val>
                                            <p:strVal val="#ppt_x"/>
                                          </p:val>
                                        </p:tav>
                                      </p:tavLst>
                                    </p:anim>
                                    <p:anim calcmode="lin" valueType="num">
                                      <p:cBhvr>
                                        <p:cTn id="50" dur="900" decel="100000" fill="hold"/>
                                        <p:tgtEl>
                                          <p:spTgt spid="48"/>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37" presetClass="entr" presetSubtype="0" fill="hold" grpId="0"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900" decel="100000" fill="hold"/>
                                        <p:tgtEl>
                                          <p:spTgt spid="49"/>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4" grpId="0"/>
      <p:bldP spid="45" grpId="0"/>
      <p:bldP spid="46" grpId="0"/>
      <p:bldP spid="48" grpId="0"/>
      <p:bldP spid="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1080" y="304348"/>
            <a:ext cx="3570209" cy="461665"/>
          </a:xfrm>
          <a:prstGeom prst="rect">
            <a:avLst/>
          </a:prstGeom>
          <a:noFill/>
        </p:spPr>
        <p:txBody>
          <a:bodyPr wrap="none" rtlCol="0">
            <a:spAutoFit/>
          </a:bodyPr>
          <a:lstStyle/>
          <a:p>
            <a:pPr algn="ctr"/>
            <a:r>
              <a:rPr lang="zh-CN" altLang="en-US" sz="2400" dirty="0">
                <a:solidFill>
                  <a:schemeClr val="tx1">
                    <a:lumMod val="75000"/>
                    <a:lumOff val="25000"/>
                  </a:schemeClr>
                </a:solidFill>
              </a:rPr>
              <a:t>码客的从</a:t>
            </a:r>
            <a:r>
              <a:rPr lang="en-US" altLang="zh-CN" sz="2400" dirty="0">
                <a:solidFill>
                  <a:schemeClr val="tx1">
                    <a:lumMod val="75000"/>
                    <a:lumOff val="25000"/>
                  </a:schemeClr>
                </a:solidFill>
              </a:rPr>
              <a:t>0</a:t>
            </a:r>
            <a:r>
              <a:rPr lang="zh-CN" altLang="en-US" sz="2400" dirty="0">
                <a:solidFill>
                  <a:schemeClr val="tx1">
                    <a:lumMod val="75000"/>
                    <a:lumOff val="25000"/>
                  </a:schemeClr>
                </a:solidFill>
              </a:rPr>
              <a:t>到</a:t>
            </a:r>
            <a:r>
              <a:rPr lang="en-US" altLang="zh-CN" sz="2400" dirty="0">
                <a:solidFill>
                  <a:schemeClr val="tx1">
                    <a:lumMod val="75000"/>
                    <a:lumOff val="25000"/>
                  </a:schemeClr>
                </a:solidFill>
              </a:rPr>
              <a:t>1 - </a:t>
            </a:r>
            <a:r>
              <a:rPr lang="zh-CN" altLang="en-US" sz="2400" dirty="0">
                <a:solidFill>
                  <a:schemeClr val="tx1">
                    <a:lumMod val="75000"/>
                    <a:lumOff val="25000"/>
                  </a:schemeClr>
                </a:solidFill>
              </a:rPr>
              <a:t>内容策略</a:t>
            </a: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p:nvSpPr>
        <p:spPr>
          <a:xfrm>
            <a:off x="2707683" y="1718871"/>
            <a:ext cx="1020305" cy="461665"/>
          </a:xfrm>
          <a:prstGeom prst="rect">
            <a:avLst/>
          </a:prstGeom>
        </p:spPr>
        <p:txBody>
          <a:bodyPr wrap="square">
            <a:spAutoFit/>
          </a:bodyPr>
          <a:lstStyle/>
          <a:p>
            <a:r>
              <a:rPr lang="zh-CN" altLang="en-US" sz="2400" dirty="0">
                <a:solidFill>
                  <a:schemeClr val="tx1">
                    <a:lumMod val="75000"/>
                    <a:lumOff val="25000"/>
                  </a:schemeClr>
                </a:solidFill>
              </a:rPr>
              <a:t>问答</a:t>
            </a:r>
          </a:p>
        </p:txBody>
      </p:sp>
      <p:sp>
        <p:nvSpPr>
          <p:cNvPr id="11" name="矩形 10"/>
          <p:cNvSpPr/>
          <p:nvPr/>
        </p:nvSpPr>
        <p:spPr>
          <a:xfrm>
            <a:off x="2707683" y="2606982"/>
            <a:ext cx="2031325" cy="461665"/>
          </a:xfrm>
          <a:prstGeom prst="rect">
            <a:avLst/>
          </a:prstGeom>
        </p:spPr>
        <p:txBody>
          <a:bodyPr wrap="none">
            <a:spAutoFit/>
          </a:bodyPr>
          <a:lstStyle/>
          <a:p>
            <a:r>
              <a:rPr lang="zh-CN" altLang="en-US" sz="2400" dirty="0">
                <a:solidFill>
                  <a:schemeClr val="tx1">
                    <a:lumMod val="75000"/>
                    <a:lumOff val="25000"/>
                  </a:schemeClr>
                </a:solidFill>
              </a:rPr>
              <a:t>动态（微博）</a:t>
            </a:r>
          </a:p>
        </p:txBody>
      </p:sp>
      <p:sp>
        <p:nvSpPr>
          <p:cNvPr id="12" name="矩形 11"/>
          <p:cNvSpPr/>
          <p:nvPr/>
        </p:nvSpPr>
        <p:spPr>
          <a:xfrm>
            <a:off x="773723" y="2145013"/>
            <a:ext cx="1477109" cy="461665"/>
          </a:xfrm>
          <a:prstGeom prst="rect">
            <a:avLst/>
          </a:prstGeom>
        </p:spPr>
        <p:txBody>
          <a:bodyPr wrap="square">
            <a:spAutoFit/>
          </a:bodyPr>
          <a:lstStyle/>
          <a:p>
            <a:r>
              <a:rPr lang="zh-CN" altLang="en-US" sz="2400" dirty="0">
                <a:solidFill>
                  <a:srgbClr val="FFA800"/>
                </a:solidFill>
              </a:rPr>
              <a:t>普通文本</a:t>
            </a:r>
          </a:p>
        </p:txBody>
      </p:sp>
      <p:sp>
        <p:nvSpPr>
          <p:cNvPr id="15" name="矩形 14"/>
          <p:cNvSpPr/>
          <p:nvPr/>
        </p:nvSpPr>
        <p:spPr>
          <a:xfrm>
            <a:off x="2701823" y="5411077"/>
            <a:ext cx="1518364" cy="461665"/>
          </a:xfrm>
          <a:prstGeom prst="rect">
            <a:avLst/>
          </a:prstGeom>
        </p:spPr>
        <p:txBody>
          <a:bodyPr wrap="none">
            <a:spAutoFit/>
          </a:bodyPr>
          <a:lstStyle/>
          <a:p>
            <a:r>
              <a:rPr lang="zh-CN" altLang="en-US" sz="2400" dirty="0">
                <a:solidFill>
                  <a:schemeClr val="tx1">
                    <a:lumMod val="75000"/>
                    <a:lumOff val="25000"/>
                  </a:schemeClr>
                </a:solidFill>
              </a:rPr>
              <a:t>代码</a:t>
            </a:r>
            <a:r>
              <a:rPr lang="en-US" altLang="zh-CN" sz="2400" dirty="0">
                <a:solidFill>
                  <a:schemeClr val="tx1">
                    <a:lumMod val="75000"/>
                    <a:lumOff val="25000"/>
                  </a:schemeClr>
                </a:solidFill>
              </a:rPr>
              <a:t>-</a:t>
            </a:r>
            <a:r>
              <a:rPr lang="zh-CN" altLang="en-US" sz="2400" dirty="0">
                <a:solidFill>
                  <a:schemeClr val="tx1">
                    <a:lumMod val="75000"/>
                    <a:lumOff val="25000"/>
                  </a:schemeClr>
                </a:solidFill>
              </a:rPr>
              <a:t>项目</a:t>
            </a:r>
          </a:p>
        </p:txBody>
      </p:sp>
      <p:sp>
        <p:nvSpPr>
          <p:cNvPr id="16" name="矩形 15"/>
          <p:cNvSpPr/>
          <p:nvPr/>
        </p:nvSpPr>
        <p:spPr>
          <a:xfrm>
            <a:off x="773723" y="4976036"/>
            <a:ext cx="1477109" cy="461665"/>
          </a:xfrm>
          <a:prstGeom prst="rect">
            <a:avLst/>
          </a:prstGeom>
        </p:spPr>
        <p:txBody>
          <a:bodyPr wrap="square">
            <a:spAutoFit/>
          </a:bodyPr>
          <a:lstStyle/>
          <a:p>
            <a:r>
              <a:rPr lang="zh-CN" altLang="en-US" sz="2400" dirty="0">
                <a:solidFill>
                  <a:srgbClr val="FFA800"/>
                </a:solidFill>
              </a:rPr>
              <a:t>特殊文本</a:t>
            </a:r>
          </a:p>
        </p:txBody>
      </p:sp>
      <p:sp>
        <p:nvSpPr>
          <p:cNvPr id="29" name="椭圆 28"/>
          <p:cNvSpPr/>
          <p:nvPr/>
        </p:nvSpPr>
        <p:spPr>
          <a:xfrm>
            <a:off x="9425971" y="1210337"/>
            <a:ext cx="978195" cy="592341"/>
          </a:xfrm>
          <a:prstGeom prst="ellipse">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代码项目</a:t>
            </a:r>
          </a:p>
        </p:txBody>
      </p:sp>
      <p:sp>
        <p:nvSpPr>
          <p:cNvPr id="31" name="椭圆 30"/>
          <p:cNvSpPr/>
          <p:nvPr/>
        </p:nvSpPr>
        <p:spPr>
          <a:xfrm>
            <a:off x="7459717" y="2545111"/>
            <a:ext cx="978195" cy="592341"/>
          </a:xfrm>
          <a:prstGeom prst="ellipse">
            <a:avLst/>
          </a:prstGeom>
          <a:noFill/>
          <a:ln w="25400">
            <a:solidFill>
              <a:srgbClr val="0AAD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7206719" y="4418759"/>
            <a:ext cx="978195" cy="592341"/>
          </a:xfrm>
          <a:prstGeom prst="ellipse">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问答</a:t>
            </a:r>
          </a:p>
        </p:txBody>
      </p:sp>
      <p:sp>
        <p:nvSpPr>
          <p:cNvPr id="33" name="椭圆 32"/>
          <p:cNvSpPr/>
          <p:nvPr/>
        </p:nvSpPr>
        <p:spPr>
          <a:xfrm>
            <a:off x="5268466" y="4688461"/>
            <a:ext cx="978195" cy="592341"/>
          </a:xfrm>
          <a:prstGeom prst="ellipse">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动态</a:t>
            </a:r>
          </a:p>
        </p:txBody>
      </p:sp>
      <p:grpSp>
        <p:nvGrpSpPr>
          <p:cNvPr id="3" name="组合 2">
            <a:extLst>
              <a:ext uri="{FF2B5EF4-FFF2-40B4-BE49-F238E27FC236}">
                <a16:creationId xmlns="" xmlns:a16="http://schemas.microsoft.com/office/drawing/2014/main" id="{1169328C-5659-4240-8C13-8BE56D4A464E}"/>
              </a:ext>
            </a:extLst>
          </p:cNvPr>
          <p:cNvGrpSpPr/>
          <p:nvPr/>
        </p:nvGrpSpPr>
        <p:grpSpPr>
          <a:xfrm>
            <a:off x="5350926" y="648048"/>
            <a:ext cx="6443579" cy="5002088"/>
            <a:chOff x="5350926" y="648048"/>
            <a:chExt cx="6443579" cy="5002088"/>
          </a:xfrm>
        </p:grpSpPr>
        <p:cxnSp>
          <p:nvCxnSpPr>
            <p:cNvPr id="17" name="直接连接符 16"/>
            <p:cNvCxnSpPr/>
            <p:nvPr/>
          </p:nvCxnSpPr>
          <p:spPr>
            <a:xfrm>
              <a:off x="5350926" y="3429851"/>
              <a:ext cx="5232991" cy="0"/>
            </a:xfrm>
            <a:prstGeom prst="line">
              <a:avLst/>
            </a:prstGeom>
            <a:ln w="19050">
              <a:solidFill>
                <a:srgbClr val="A5A5A5"/>
              </a:solidFill>
              <a:tailEnd type="stealth"/>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7948815" y="1209565"/>
              <a:ext cx="0" cy="4440571"/>
            </a:xfrm>
            <a:prstGeom prst="line">
              <a:avLst/>
            </a:prstGeom>
            <a:ln w="19050">
              <a:solidFill>
                <a:srgbClr val="A5A5A5"/>
              </a:solidFill>
              <a:headEnd type="stealth"/>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488069" y="1321842"/>
              <a:ext cx="415498" cy="369332"/>
            </a:xfrm>
            <a:prstGeom prst="rect">
              <a:avLst/>
            </a:prstGeom>
            <a:noFill/>
          </p:spPr>
          <p:txBody>
            <a:bodyPr wrap="none" rtlCol="0">
              <a:spAutoFit/>
            </a:bodyPr>
            <a:lstStyle/>
            <a:p>
              <a:r>
                <a:rPr lang="zh-CN" altLang="en-US" dirty="0">
                  <a:solidFill>
                    <a:schemeClr val="tx1">
                      <a:lumMod val="75000"/>
                      <a:lumOff val="25000"/>
                    </a:schemeClr>
                  </a:solidFill>
                </a:rPr>
                <a:t>高</a:t>
              </a:r>
            </a:p>
          </p:txBody>
        </p:sp>
        <p:sp>
          <p:nvSpPr>
            <p:cNvPr id="24" name="文本框 23"/>
            <p:cNvSpPr txBox="1"/>
            <p:nvPr/>
          </p:nvSpPr>
          <p:spPr>
            <a:xfrm>
              <a:off x="7488069" y="5280804"/>
              <a:ext cx="415498" cy="369332"/>
            </a:xfrm>
            <a:prstGeom prst="rect">
              <a:avLst/>
            </a:prstGeom>
            <a:noFill/>
          </p:spPr>
          <p:txBody>
            <a:bodyPr wrap="none" rtlCol="0">
              <a:spAutoFit/>
            </a:bodyPr>
            <a:lstStyle/>
            <a:p>
              <a:r>
                <a:rPr lang="zh-CN" altLang="en-US" dirty="0">
                  <a:solidFill>
                    <a:schemeClr val="tx1">
                      <a:lumMod val="75000"/>
                      <a:lumOff val="25000"/>
                    </a:schemeClr>
                  </a:solidFill>
                </a:rPr>
                <a:t>低</a:t>
              </a:r>
            </a:p>
          </p:txBody>
        </p:sp>
        <p:sp>
          <p:nvSpPr>
            <p:cNvPr id="25" name="文本框 24"/>
            <p:cNvSpPr txBox="1"/>
            <p:nvPr/>
          </p:nvSpPr>
          <p:spPr>
            <a:xfrm>
              <a:off x="10168419" y="3512149"/>
              <a:ext cx="415498" cy="369332"/>
            </a:xfrm>
            <a:prstGeom prst="rect">
              <a:avLst/>
            </a:prstGeom>
            <a:noFill/>
          </p:spPr>
          <p:txBody>
            <a:bodyPr wrap="none" rtlCol="0">
              <a:spAutoFit/>
            </a:bodyPr>
            <a:lstStyle/>
            <a:p>
              <a:r>
                <a:rPr lang="zh-CN" altLang="en-US" dirty="0">
                  <a:solidFill>
                    <a:schemeClr val="tx1">
                      <a:lumMod val="75000"/>
                      <a:lumOff val="25000"/>
                    </a:schemeClr>
                  </a:solidFill>
                </a:rPr>
                <a:t>高</a:t>
              </a:r>
            </a:p>
          </p:txBody>
        </p:sp>
        <p:sp>
          <p:nvSpPr>
            <p:cNvPr id="26" name="文本框 25"/>
            <p:cNvSpPr txBox="1"/>
            <p:nvPr/>
          </p:nvSpPr>
          <p:spPr>
            <a:xfrm>
              <a:off x="5400874" y="3512149"/>
              <a:ext cx="415498" cy="369332"/>
            </a:xfrm>
            <a:prstGeom prst="rect">
              <a:avLst/>
            </a:prstGeom>
            <a:noFill/>
          </p:spPr>
          <p:txBody>
            <a:bodyPr wrap="none" rtlCol="0">
              <a:spAutoFit/>
            </a:bodyPr>
            <a:lstStyle/>
            <a:p>
              <a:r>
                <a:rPr lang="zh-CN" altLang="en-US" dirty="0"/>
                <a:t>低</a:t>
              </a:r>
            </a:p>
          </p:txBody>
        </p:sp>
        <p:sp>
          <p:nvSpPr>
            <p:cNvPr id="34" name="文本框 33"/>
            <p:cNvSpPr txBox="1"/>
            <p:nvPr/>
          </p:nvSpPr>
          <p:spPr>
            <a:xfrm>
              <a:off x="7362127" y="648048"/>
              <a:ext cx="1210588" cy="400110"/>
            </a:xfrm>
            <a:prstGeom prst="rect">
              <a:avLst/>
            </a:prstGeom>
            <a:noFill/>
          </p:spPr>
          <p:txBody>
            <a:bodyPr wrap="none" rtlCol="0">
              <a:spAutoFit/>
            </a:bodyPr>
            <a:lstStyle/>
            <a:p>
              <a:r>
                <a:rPr lang="zh-CN" altLang="en-US" sz="2000" dirty="0">
                  <a:solidFill>
                    <a:srgbClr val="FFA800"/>
                  </a:solidFill>
                </a:rPr>
                <a:t>生产成本</a:t>
              </a:r>
            </a:p>
          </p:txBody>
        </p:sp>
        <p:sp>
          <p:nvSpPr>
            <p:cNvPr id="35" name="文本框 34"/>
            <p:cNvSpPr txBox="1"/>
            <p:nvPr/>
          </p:nvSpPr>
          <p:spPr>
            <a:xfrm>
              <a:off x="10583917" y="3229795"/>
              <a:ext cx="1210588" cy="400110"/>
            </a:xfrm>
            <a:prstGeom prst="rect">
              <a:avLst/>
            </a:prstGeom>
            <a:noFill/>
          </p:spPr>
          <p:txBody>
            <a:bodyPr wrap="none" rtlCol="0">
              <a:spAutoFit/>
            </a:bodyPr>
            <a:lstStyle/>
            <a:p>
              <a:r>
                <a:rPr lang="zh-CN" altLang="en-US" sz="2000" dirty="0">
                  <a:solidFill>
                    <a:srgbClr val="FFA800"/>
                  </a:solidFill>
                </a:rPr>
                <a:t>消费成本</a:t>
              </a:r>
            </a:p>
          </p:txBody>
        </p:sp>
      </p:grpSp>
      <p:sp>
        <p:nvSpPr>
          <p:cNvPr id="27" name="矩形 26"/>
          <p:cNvSpPr/>
          <p:nvPr/>
        </p:nvSpPr>
        <p:spPr>
          <a:xfrm>
            <a:off x="2701823" y="4522966"/>
            <a:ext cx="1518364" cy="461665"/>
          </a:xfrm>
          <a:prstGeom prst="rect">
            <a:avLst/>
          </a:prstGeom>
        </p:spPr>
        <p:txBody>
          <a:bodyPr wrap="none">
            <a:spAutoFit/>
          </a:bodyPr>
          <a:lstStyle/>
          <a:p>
            <a:r>
              <a:rPr lang="zh-CN" altLang="en-US" sz="2400" dirty="0">
                <a:solidFill>
                  <a:schemeClr val="tx1">
                    <a:lumMod val="75000"/>
                    <a:lumOff val="25000"/>
                  </a:schemeClr>
                </a:solidFill>
              </a:rPr>
              <a:t>代码</a:t>
            </a:r>
            <a:r>
              <a:rPr lang="en-US" altLang="zh-CN" sz="2400" dirty="0">
                <a:solidFill>
                  <a:schemeClr val="tx1">
                    <a:lumMod val="75000"/>
                    <a:lumOff val="25000"/>
                  </a:schemeClr>
                </a:solidFill>
              </a:rPr>
              <a:t>-</a:t>
            </a:r>
            <a:r>
              <a:rPr lang="zh-CN" altLang="en-US" sz="2400" dirty="0">
                <a:solidFill>
                  <a:schemeClr val="tx1">
                    <a:lumMod val="75000"/>
                    <a:lumOff val="25000"/>
                  </a:schemeClr>
                </a:solidFill>
              </a:rPr>
              <a:t>片段</a:t>
            </a:r>
          </a:p>
        </p:txBody>
      </p:sp>
      <p:sp>
        <p:nvSpPr>
          <p:cNvPr id="2" name="左大括号 1"/>
          <p:cNvSpPr/>
          <p:nvPr/>
        </p:nvSpPr>
        <p:spPr>
          <a:xfrm>
            <a:off x="2218587" y="1777157"/>
            <a:ext cx="350619" cy="1197376"/>
          </a:xfrm>
          <a:prstGeom prst="leftBrace">
            <a:avLst>
              <a:gd name="adj1" fmla="val 493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左大括号 35"/>
          <p:cNvSpPr/>
          <p:nvPr/>
        </p:nvSpPr>
        <p:spPr>
          <a:xfrm>
            <a:off x="2218587" y="4615727"/>
            <a:ext cx="350619" cy="1197376"/>
          </a:xfrm>
          <a:prstGeom prst="leftBrace">
            <a:avLst>
              <a:gd name="adj1" fmla="val 3470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椭圆 29"/>
          <p:cNvSpPr/>
          <p:nvPr/>
        </p:nvSpPr>
        <p:spPr>
          <a:xfrm>
            <a:off x="6766363" y="3137452"/>
            <a:ext cx="978195" cy="592341"/>
          </a:xfrm>
          <a:prstGeom prst="ellipse">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代码片段</a:t>
            </a:r>
          </a:p>
        </p:txBody>
      </p:sp>
      <p:sp>
        <p:nvSpPr>
          <p:cNvPr id="9" name="灯片编号占位符 8">
            <a:extLst>
              <a:ext uri="{FF2B5EF4-FFF2-40B4-BE49-F238E27FC236}">
                <a16:creationId xmlns="" xmlns:a16="http://schemas.microsoft.com/office/drawing/2014/main" id="{0BF8A1D3-4871-4378-806C-1AA4242B5A38}"/>
              </a:ext>
            </a:extLst>
          </p:cNvPr>
          <p:cNvSpPr>
            <a:spLocks noGrp="1"/>
          </p:cNvSpPr>
          <p:nvPr>
            <p:ph type="sldNum" sz="quarter" idx="12"/>
          </p:nvPr>
        </p:nvSpPr>
        <p:spPr/>
        <p:txBody>
          <a:bodyPr/>
          <a:lstStyle/>
          <a:p>
            <a:fld id="{8F5C82E7-D8DA-4719-A994-DC25019B2676}" type="slidenum">
              <a:rPr lang="zh-CN" altLang="en-US" smtClean="0"/>
              <a:pPr/>
              <a:t>19</a:t>
            </a:fld>
            <a:r>
              <a:rPr lang="zh-CN" altLang="en-US"/>
              <a:t> </a:t>
            </a:r>
            <a:r>
              <a:rPr lang="en-US" altLang="zh-CN"/>
              <a:t>/ 40</a:t>
            </a:r>
            <a:endParaRPr lang="zh-CN" altLang="en-US" dirty="0"/>
          </a:p>
        </p:txBody>
      </p:sp>
    </p:spTree>
    <p:extLst>
      <p:ext uri="{BB962C8B-B14F-4D97-AF65-F5344CB8AC3E}">
        <p14:creationId xmlns:p14="http://schemas.microsoft.com/office/powerpoint/2010/main" val="701607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2" grpId="0" animBg="1"/>
      <p:bldP spid="33"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84420" y="322935"/>
            <a:ext cx="4834272" cy="461665"/>
          </a:xfrm>
          <a:prstGeom prst="rect">
            <a:avLst/>
          </a:prstGeom>
          <a:noFill/>
        </p:spPr>
        <p:txBody>
          <a:bodyPr wrap="none" rtlCol="0">
            <a:spAutoFit/>
          </a:bodyPr>
          <a:lstStyle/>
          <a:p>
            <a:pPr algn="ctr"/>
            <a:r>
              <a:rPr lang="zh-CN" altLang="en-US" sz="2400" dirty="0">
                <a:solidFill>
                  <a:schemeClr val="tx1">
                    <a:lumMod val="75000"/>
                    <a:lumOff val="25000"/>
                  </a:schemeClr>
                </a:solidFill>
              </a:rPr>
              <a:t>鹅厂开发者常逛的技术社区 </a:t>
            </a:r>
            <a:r>
              <a:rPr lang="en-US" altLang="zh-CN" sz="2400" dirty="0">
                <a:solidFill>
                  <a:schemeClr val="tx1">
                    <a:lumMod val="75000"/>
                    <a:lumOff val="25000"/>
                  </a:schemeClr>
                </a:solidFill>
              </a:rPr>
              <a:t>TOP 5</a:t>
            </a:r>
            <a:endParaRPr lang="zh-CN" altLang="en-US" sz="2400" dirty="0">
              <a:solidFill>
                <a:schemeClr val="tx1">
                  <a:lumMod val="75000"/>
                  <a:lumOff val="25000"/>
                </a:schemeClr>
              </a:solidFill>
            </a:endParaRP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 name="组合 6">
            <a:extLst>
              <a:ext uri="{FF2B5EF4-FFF2-40B4-BE49-F238E27FC236}">
                <a16:creationId xmlns="" xmlns:a16="http://schemas.microsoft.com/office/drawing/2014/main" id="{52DBC12A-6EAF-4F7D-A589-3F21167E61F2}"/>
              </a:ext>
            </a:extLst>
          </p:cNvPr>
          <p:cNvGrpSpPr/>
          <p:nvPr/>
        </p:nvGrpSpPr>
        <p:grpSpPr>
          <a:xfrm>
            <a:off x="7314772" y="975677"/>
            <a:ext cx="3776261" cy="2327436"/>
            <a:chOff x="7314772" y="975677"/>
            <a:chExt cx="3776261" cy="2327436"/>
          </a:xfrm>
        </p:grpSpPr>
        <p:sp>
          <p:nvSpPr>
            <p:cNvPr id="2" name="圆角矩形标注 1"/>
            <p:cNvSpPr/>
            <p:nvPr/>
          </p:nvSpPr>
          <p:spPr>
            <a:xfrm>
              <a:off x="7314772" y="975677"/>
              <a:ext cx="3776261" cy="2327436"/>
            </a:xfrm>
            <a:prstGeom prst="wedgeRoundRectCallout">
              <a:avLst>
                <a:gd name="adj1" fmla="val -67350"/>
                <a:gd name="adj2" fmla="val 35619"/>
                <a:gd name="adj3" fmla="val 16667"/>
              </a:avLst>
            </a:prstGeom>
            <a:solidFill>
              <a:srgbClr val="FF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693191" y="1054483"/>
              <a:ext cx="3019425" cy="2169825"/>
            </a:xfrm>
            <a:prstGeom prst="rect">
              <a:avLst/>
            </a:prstGeom>
          </p:spPr>
          <p:txBody>
            <a:bodyPr wrap="square">
              <a:spAutoFit/>
            </a:bodyPr>
            <a:lstStyle/>
            <a:p>
              <a:pPr>
                <a:lnSpc>
                  <a:spcPct val="150000"/>
                </a:lnSpc>
              </a:pPr>
              <a:r>
                <a:rPr lang="zh-CN" altLang="en-US" dirty="0">
                  <a:solidFill>
                    <a:schemeClr val="bg1"/>
                  </a:solidFill>
                </a:rPr>
                <a:t>2000W 全球开发者</a:t>
              </a:r>
            </a:p>
            <a:p>
              <a:pPr>
                <a:lnSpc>
                  <a:spcPct val="150000"/>
                </a:lnSpc>
              </a:pPr>
              <a:r>
                <a:rPr lang="zh-CN" altLang="en-US" dirty="0">
                  <a:solidFill>
                    <a:schemeClr val="bg1"/>
                  </a:solidFill>
                </a:rPr>
                <a:t>85W     用户</a:t>
              </a:r>
            </a:p>
            <a:p>
              <a:pPr>
                <a:lnSpc>
                  <a:spcPct val="150000"/>
                </a:lnSpc>
              </a:pPr>
              <a:r>
                <a:rPr lang="zh-CN" altLang="en-US" dirty="0">
                  <a:solidFill>
                    <a:schemeClr val="bg1"/>
                  </a:solidFill>
                </a:rPr>
                <a:t>1800W 问题</a:t>
              </a:r>
            </a:p>
            <a:p>
              <a:pPr>
                <a:lnSpc>
                  <a:spcPct val="150000"/>
                </a:lnSpc>
              </a:pPr>
              <a:r>
                <a:rPr lang="zh-CN" altLang="en-US" dirty="0">
                  <a:solidFill>
                    <a:schemeClr val="bg1"/>
                  </a:solidFill>
                </a:rPr>
                <a:t>1W       每日新增</a:t>
              </a:r>
            </a:p>
            <a:p>
              <a:pPr>
                <a:lnSpc>
                  <a:spcPct val="150000"/>
                </a:lnSpc>
              </a:pPr>
              <a:r>
                <a:rPr lang="zh-CN" altLang="en-US" dirty="0">
                  <a:solidFill>
                    <a:schemeClr val="bg1"/>
                  </a:solidFill>
                </a:rPr>
                <a:t>每个问题平均35 /周阅读量</a:t>
              </a:r>
            </a:p>
          </p:txBody>
        </p:sp>
      </p:grpSp>
      <p:grpSp>
        <p:nvGrpSpPr>
          <p:cNvPr id="8" name="组合 7">
            <a:extLst>
              <a:ext uri="{FF2B5EF4-FFF2-40B4-BE49-F238E27FC236}">
                <a16:creationId xmlns="" xmlns:a16="http://schemas.microsoft.com/office/drawing/2014/main" id="{5100318A-C8DD-4A5D-AD72-605A03BDD5B1}"/>
              </a:ext>
            </a:extLst>
          </p:cNvPr>
          <p:cNvGrpSpPr/>
          <p:nvPr/>
        </p:nvGrpSpPr>
        <p:grpSpPr>
          <a:xfrm>
            <a:off x="7314772" y="3872338"/>
            <a:ext cx="3776261" cy="2327436"/>
            <a:chOff x="7314772" y="3872338"/>
            <a:chExt cx="3776261" cy="2327436"/>
          </a:xfrm>
        </p:grpSpPr>
        <p:sp>
          <p:nvSpPr>
            <p:cNvPr id="23" name="圆角矩形标注 22"/>
            <p:cNvSpPr/>
            <p:nvPr/>
          </p:nvSpPr>
          <p:spPr>
            <a:xfrm>
              <a:off x="7314772" y="3872338"/>
              <a:ext cx="3776261" cy="2327436"/>
            </a:xfrm>
            <a:prstGeom prst="wedgeRoundRectCallout">
              <a:avLst>
                <a:gd name="adj1" fmla="val -67987"/>
                <a:gd name="adj2" fmla="val -37787"/>
                <a:gd name="adj3" fmla="val 16667"/>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693191" y="3951144"/>
              <a:ext cx="3019425" cy="2169825"/>
            </a:xfrm>
            <a:prstGeom prst="rect">
              <a:avLst/>
            </a:prstGeom>
          </p:spPr>
          <p:txBody>
            <a:bodyPr wrap="square">
              <a:spAutoFit/>
            </a:bodyPr>
            <a:lstStyle/>
            <a:p>
              <a:pPr>
                <a:lnSpc>
                  <a:spcPct val="150000"/>
                </a:lnSpc>
              </a:pPr>
              <a:r>
                <a:rPr lang="en-US" altLang="zh-CN" dirty="0">
                  <a:solidFill>
                    <a:schemeClr val="bg1"/>
                  </a:solidFill>
                </a:rPr>
                <a:t>500</a:t>
              </a:r>
              <a:r>
                <a:rPr lang="zh-CN" altLang="en-US" dirty="0">
                  <a:solidFill>
                    <a:schemeClr val="bg1"/>
                  </a:solidFill>
                </a:rPr>
                <a:t>W  中国开发者</a:t>
              </a:r>
            </a:p>
            <a:p>
              <a:pPr>
                <a:lnSpc>
                  <a:spcPct val="150000"/>
                </a:lnSpc>
              </a:pPr>
              <a:r>
                <a:rPr lang="en-US" altLang="zh-CN" dirty="0">
                  <a:solidFill>
                    <a:schemeClr val="bg1"/>
                  </a:solidFill>
                </a:rPr>
                <a:t>10</a:t>
              </a:r>
              <a:r>
                <a:rPr lang="zh-CN" altLang="en-US" dirty="0">
                  <a:solidFill>
                    <a:schemeClr val="bg1"/>
                  </a:solidFill>
                </a:rPr>
                <a:t>W   用户</a:t>
              </a:r>
            </a:p>
            <a:p>
              <a:pPr>
                <a:lnSpc>
                  <a:spcPct val="150000"/>
                </a:lnSpc>
              </a:pPr>
              <a:r>
                <a:rPr lang="en-US" altLang="zh-CN" dirty="0">
                  <a:solidFill>
                    <a:schemeClr val="bg1"/>
                  </a:solidFill>
                </a:rPr>
                <a:t>25</a:t>
              </a:r>
              <a:r>
                <a:rPr lang="zh-CN" altLang="en-US" dirty="0">
                  <a:solidFill>
                    <a:schemeClr val="bg1"/>
                  </a:solidFill>
                </a:rPr>
                <a:t>W   问题</a:t>
              </a:r>
            </a:p>
            <a:p>
              <a:pPr>
                <a:lnSpc>
                  <a:spcPct val="150000"/>
                </a:lnSpc>
              </a:pPr>
              <a:r>
                <a:rPr lang="en-US" altLang="zh-CN" dirty="0">
                  <a:solidFill>
                    <a:schemeClr val="bg1"/>
                  </a:solidFill>
                </a:rPr>
                <a:t>140    </a:t>
              </a:r>
              <a:r>
                <a:rPr lang="zh-CN" altLang="en-US" dirty="0">
                  <a:solidFill>
                    <a:schemeClr val="bg1"/>
                  </a:solidFill>
                </a:rPr>
                <a:t>每日新增</a:t>
              </a:r>
            </a:p>
            <a:p>
              <a:pPr>
                <a:lnSpc>
                  <a:spcPct val="150000"/>
                </a:lnSpc>
              </a:pPr>
              <a:r>
                <a:rPr lang="zh-CN" altLang="en-US" dirty="0">
                  <a:solidFill>
                    <a:schemeClr val="bg1"/>
                  </a:solidFill>
                </a:rPr>
                <a:t>每个问题平均</a:t>
              </a:r>
              <a:r>
                <a:rPr lang="en-US" altLang="zh-CN" dirty="0">
                  <a:solidFill>
                    <a:schemeClr val="bg1"/>
                  </a:solidFill>
                </a:rPr>
                <a:t>43 </a:t>
              </a:r>
              <a:r>
                <a:rPr lang="zh-CN" altLang="en-US" dirty="0">
                  <a:solidFill>
                    <a:schemeClr val="bg1"/>
                  </a:solidFill>
                </a:rPr>
                <a:t>/周阅读量</a:t>
              </a:r>
            </a:p>
          </p:txBody>
        </p:sp>
      </p:gr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944" y="2417736"/>
            <a:ext cx="3097107" cy="1213034"/>
          </a:xfrm>
          <a:prstGeom prst="rect">
            <a:avLst/>
          </a:prstGeom>
          <a:effectLst>
            <a:outerShdw blurRad="50800" dist="38100" dir="2700000" algn="tl" rotWithShape="0">
              <a:prstClr val="black">
                <a:alpha val="40000"/>
              </a:prstClr>
            </a:outerShdw>
          </a:effectLst>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943" y="1353338"/>
            <a:ext cx="2819103" cy="937352"/>
          </a:xfrm>
          <a:prstGeom prst="rect">
            <a:avLst/>
          </a:prstGeom>
          <a:effectLst>
            <a:outerShdw blurRad="50800" dist="38100" dir="2700000" algn="tl" rotWithShape="0">
              <a:prstClr val="black">
                <a:alpha val="40000"/>
              </a:prstClr>
            </a:outerShdw>
          </a:effectLst>
        </p:spPr>
      </p:pic>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944" y="4702719"/>
            <a:ext cx="1700043" cy="888081"/>
          </a:xfrm>
          <a:prstGeom prst="rect">
            <a:avLst/>
          </a:prstGeom>
          <a:effectLst>
            <a:outerShdw blurRad="50800" dist="38100" dir="2700000" algn="tl" rotWithShape="0">
              <a:prstClr val="black">
                <a:alpha val="40000"/>
              </a:prstClr>
            </a:outerShdw>
          </a:effectLst>
        </p:spPr>
      </p:pic>
      <p:pic>
        <p:nvPicPr>
          <p:cNvPr id="27" name="图片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944" y="3757816"/>
            <a:ext cx="3027757" cy="738640"/>
          </a:xfrm>
          <a:prstGeom prst="rect">
            <a:avLst/>
          </a:prstGeom>
          <a:effectLst>
            <a:outerShdw blurRad="50800" dist="38100" dir="2700000" algn="tl" rotWithShape="0">
              <a:prstClr val="black">
                <a:alpha val="40000"/>
              </a:prstClr>
            </a:outerShdw>
          </a:effectLst>
        </p:spPr>
      </p:pic>
      <p:pic>
        <p:nvPicPr>
          <p:cNvPr id="28" name="图片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4943" y="5797063"/>
            <a:ext cx="1853219" cy="794237"/>
          </a:xfrm>
          <a:prstGeom prst="rect">
            <a:avLst/>
          </a:prstGeom>
          <a:effectLst>
            <a:outerShdw blurRad="50800" dist="38100" dir="2700000" algn="tl" rotWithShape="0">
              <a:prstClr val="black">
                <a:alpha val="40000"/>
              </a:prstClr>
            </a:outerShdw>
          </a:effectLst>
        </p:spPr>
      </p:pic>
      <p:sp>
        <p:nvSpPr>
          <p:cNvPr id="29" name="文本框 28"/>
          <p:cNvSpPr txBox="1"/>
          <p:nvPr/>
        </p:nvSpPr>
        <p:spPr>
          <a:xfrm>
            <a:off x="3764601" y="1626752"/>
            <a:ext cx="2236510" cy="400110"/>
          </a:xfrm>
          <a:prstGeom prst="rect">
            <a:avLst/>
          </a:prstGeom>
          <a:noFill/>
        </p:spPr>
        <p:txBody>
          <a:bodyPr wrap="none" rtlCol="0">
            <a:spAutoFit/>
          </a:bodyPr>
          <a:lstStyle/>
          <a:p>
            <a:r>
              <a:rPr lang="zh-CN" altLang="en-US" sz="2000" dirty="0">
                <a:solidFill>
                  <a:schemeClr val="tx1">
                    <a:lumMod val="75000"/>
                    <a:lumOff val="25000"/>
                  </a:schemeClr>
                </a:solidFill>
              </a:rPr>
              <a:t>全球最大开源社区</a:t>
            </a:r>
          </a:p>
        </p:txBody>
      </p:sp>
      <p:sp>
        <p:nvSpPr>
          <p:cNvPr id="30" name="文本框 29"/>
          <p:cNvSpPr txBox="1"/>
          <p:nvPr/>
        </p:nvSpPr>
        <p:spPr>
          <a:xfrm>
            <a:off x="3764601" y="2741225"/>
            <a:ext cx="2749471" cy="400110"/>
          </a:xfrm>
          <a:prstGeom prst="rect">
            <a:avLst/>
          </a:prstGeom>
          <a:noFill/>
        </p:spPr>
        <p:txBody>
          <a:bodyPr wrap="none" rtlCol="0">
            <a:spAutoFit/>
          </a:bodyPr>
          <a:lstStyle/>
          <a:p>
            <a:r>
              <a:rPr lang="zh-CN" altLang="en-US" sz="2000" dirty="0">
                <a:solidFill>
                  <a:schemeClr val="tx1">
                    <a:lumMod val="75000"/>
                    <a:lumOff val="25000"/>
                  </a:schemeClr>
                </a:solidFill>
              </a:rPr>
              <a:t>全球最大技术问答社区</a:t>
            </a:r>
          </a:p>
        </p:txBody>
      </p:sp>
      <p:sp>
        <p:nvSpPr>
          <p:cNvPr id="31" name="文本框 30"/>
          <p:cNvSpPr txBox="1"/>
          <p:nvPr/>
        </p:nvSpPr>
        <p:spPr>
          <a:xfrm>
            <a:off x="3764601" y="3855698"/>
            <a:ext cx="2236510" cy="400110"/>
          </a:xfrm>
          <a:prstGeom prst="rect">
            <a:avLst/>
          </a:prstGeom>
          <a:noFill/>
        </p:spPr>
        <p:txBody>
          <a:bodyPr wrap="none" rtlCol="0">
            <a:spAutoFit/>
          </a:bodyPr>
          <a:lstStyle/>
          <a:p>
            <a:r>
              <a:rPr lang="zh-CN" altLang="en-US" sz="2000" dirty="0">
                <a:solidFill>
                  <a:schemeClr val="tx1">
                    <a:lumMod val="75000"/>
                    <a:lumOff val="25000"/>
                  </a:schemeClr>
                </a:solidFill>
              </a:rPr>
              <a:t>国内技术问答社区</a:t>
            </a:r>
          </a:p>
        </p:txBody>
      </p:sp>
      <p:sp>
        <p:nvSpPr>
          <p:cNvPr id="32" name="文本框 31"/>
          <p:cNvSpPr txBox="1"/>
          <p:nvPr/>
        </p:nvSpPr>
        <p:spPr>
          <a:xfrm>
            <a:off x="3764601" y="4970171"/>
            <a:ext cx="3320140" cy="400110"/>
          </a:xfrm>
          <a:prstGeom prst="rect">
            <a:avLst/>
          </a:prstGeom>
          <a:noFill/>
        </p:spPr>
        <p:txBody>
          <a:bodyPr wrap="none" rtlCol="0">
            <a:spAutoFit/>
          </a:bodyPr>
          <a:lstStyle/>
          <a:p>
            <a:r>
              <a:rPr lang="en-US" altLang="zh-CN" sz="2000" dirty="0">
                <a:solidFill>
                  <a:schemeClr val="tx1">
                    <a:lumMod val="75000"/>
                    <a:lumOff val="25000"/>
                  </a:schemeClr>
                </a:solidFill>
              </a:rPr>
              <a:t>1999</a:t>
            </a:r>
            <a:r>
              <a:rPr lang="zh-CN" altLang="en-US" sz="2000" dirty="0">
                <a:solidFill>
                  <a:schemeClr val="tx1">
                    <a:lumMod val="75000"/>
                    <a:lumOff val="25000"/>
                  </a:schemeClr>
                </a:solidFill>
              </a:rPr>
              <a:t>年创立的国内技术社区</a:t>
            </a:r>
          </a:p>
        </p:txBody>
      </p:sp>
      <p:sp>
        <p:nvSpPr>
          <p:cNvPr id="33" name="文本框 32"/>
          <p:cNvSpPr txBox="1"/>
          <p:nvPr/>
        </p:nvSpPr>
        <p:spPr>
          <a:xfrm>
            <a:off x="3764601" y="6084644"/>
            <a:ext cx="3262432" cy="400110"/>
          </a:xfrm>
          <a:prstGeom prst="rect">
            <a:avLst/>
          </a:prstGeom>
          <a:noFill/>
        </p:spPr>
        <p:txBody>
          <a:bodyPr wrap="none" rtlCol="0">
            <a:spAutoFit/>
          </a:bodyPr>
          <a:lstStyle/>
          <a:p>
            <a:r>
              <a:rPr lang="zh-CN" altLang="en-US" sz="2000" dirty="0">
                <a:solidFill>
                  <a:schemeClr val="tx1">
                    <a:lumMod val="75000"/>
                    <a:lumOff val="25000"/>
                  </a:schemeClr>
                </a:solidFill>
              </a:rPr>
              <a:t>简约但有点个性的技术社区</a:t>
            </a:r>
          </a:p>
        </p:txBody>
      </p:sp>
      <p:sp>
        <p:nvSpPr>
          <p:cNvPr id="3" name="矩形: 圆角 2">
            <a:extLst>
              <a:ext uri="{FF2B5EF4-FFF2-40B4-BE49-F238E27FC236}">
                <a16:creationId xmlns="" xmlns:a16="http://schemas.microsoft.com/office/drawing/2014/main" id="{2335D6C6-BB84-4582-89DD-FB0FFA97F65F}"/>
              </a:ext>
            </a:extLst>
          </p:cNvPr>
          <p:cNvSpPr/>
          <p:nvPr/>
        </p:nvSpPr>
        <p:spPr>
          <a:xfrm>
            <a:off x="322800" y="2417736"/>
            <a:ext cx="6191237" cy="2149575"/>
          </a:xfrm>
          <a:prstGeom prst="roundRect">
            <a:avLst/>
          </a:prstGeom>
          <a:noFill/>
          <a:ln w="19050">
            <a:solidFill>
              <a:srgbClr val="FB37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 xmlns:a16="http://schemas.microsoft.com/office/drawing/2014/main" id="{8E6DCFC8-C6D1-4378-B3B9-27B373BB2ED8}"/>
              </a:ext>
            </a:extLst>
          </p:cNvPr>
          <p:cNvSpPr>
            <a:spLocks noGrp="1"/>
          </p:cNvSpPr>
          <p:nvPr>
            <p:ph type="sldNum" sz="quarter" idx="12"/>
          </p:nvPr>
        </p:nvSpPr>
        <p:spPr/>
        <p:txBody>
          <a:bodyPr/>
          <a:lstStyle/>
          <a:p>
            <a:fld id="{8F5C82E7-D8DA-4719-A994-DC25019B2676}" type="slidenum">
              <a:rPr lang="zh-CN" altLang="en-US" smtClean="0"/>
              <a:pPr/>
              <a:t>2</a:t>
            </a:fld>
            <a:r>
              <a:rPr lang="zh-CN" altLang="en-US"/>
              <a:t> </a:t>
            </a:r>
            <a:r>
              <a:rPr lang="en-US" altLang="zh-CN"/>
              <a:t>/ 40</a:t>
            </a:r>
            <a:endParaRPr lang="zh-CN" altLang="en-US" dirty="0"/>
          </a:p>
        </p:txBody>
      </p:sp>
    </p:spTree>
    <p:extLst>
      <p:ext uri="{BB962C8B-B14F-4D97-AF65-F5344CB8AC3E}">
        <p14:creationId xmlns:p14="http://schemas.microsoft.com/office/powerpoint/2010/main" val="3722520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1079" y="304348"/>
            <a:ext cx="3570209" cy="461665"/>
          </a:xfrm>
          <a:prstGeom prst="rect">
            <a:avLst/>
          </a:prstGeom>
          <a:noFill/>
        </p:spPr>
        <p:txBody>
          <a:bodyPr wrap="none" rtlCol="0">
            <a:spAutoFit/>
          </a:bodyPr>
          <a:lstStyle/>
          <a:p>
            <a:pPr algn="ctr"/>
            <a:r>
              <a:rPr lang="zh-CN" altLang="en-US" sz="2400" dirty="0">
                <a:solidFill>
                  <a:schemeClr val="tx1">
                    <a:lumMod val="75000"/>
                    <a:lumOff val="25000"/>
                  </a:schemeClr>
                </a:solidFill>
              </a:rPr>
              <a:t>码客的从</a:t>
            </a:r>
            <a:r>
              <a:rPr lang="en-US" altLang="zh-CN" sz="2400" dirty="0">
                <a:solidFill>
                  <a:schemeClr val="tx1">
                    <a:lumMod val="75000"/>
                    <a:lumOff val="25000"/>
                  </a:schemeClr>
                </a:solidFill>
              </a:rPr>
              <a:t>0</a:t>
            </a:r>
            <a:r>
              <a:rPr lang="zh-CN" altLang="en-US" sz="2400" dirty="0">
                <a:solidFill>
                  <a:schemeClr val="tx1">
                    <a:lumMod val="75000"/>
                    <a:lumOff val="25000"/>
                  </a:schemeClr>
                </a:solidFill>
              </a:rPr>
              <a:t>到</a:t>
            </a:r>
            <a:r>
              <a:rPr lang="en-US" altLang="zh-CN" sz="2400" dirty="0">
                <a:solidFill>
                  <a:schemeClr val="tx1">
                    <a:lumMod val="75000"/>
                    <a:lumOff val="25000"/>
                  </a:schemeClr>
                </a:solidFill>
              </a:rPr>
              <a:t>1 - </a:t>
            </a:r>
            <a:r>
              <a:rPr lang="zh-CN" altLang="en-US" sz="2400" dirty="0">
                <a:solidFill>
                  <a:schemeClr val="tx1">
                    <a:lumMod val="75000"/>
                    <a:lumOff val="25000"/>
                  </a:schemeClr>
                </a:solidFill>
              </a:rPr>
              <a:t>内容策略</a:t>
            </a: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矩形 26"/>
          <p:cNvSpPr/>
          <p:nvPr/>
        </p:nvSpPr>
        <p:spPr>
          <a:xfrm>
            <a:off x="4030993" y="3123739"/>
            <a:ext cx="4019453" cy="707886"/>
          </a:xfrm>
          <a:prstGeom prst="rect">
            <a:avLst/>
          </a:prstGeom>
        </p:spPr>
        <p:txBody>
          <a:bodyPr wrap="square">
            <a:spAutoFit/>
          </a:bodyPr>
          <a:lstStyle/>
          <a:p>
            <a:r>
              <a:rPr lang="zh-CN" altLang="en-US" sz="4000" dirty="0">
                <a:solidFill>
                  <a:schemeClr val="tx1">
                    <a:lumMod val="75000"/>
                    <a:lumOff val="25000"/>
                  </a:schemeClr>
                </a:solidFill>
              </a:rPr>
              <a:t>高质量</a:t>
            </a:r>
            <a:r>
              <a:rPr lang="en-US" altLang="zh-CN" sz="4000" dirty="0">
                <a:solidFill>
                  <a:schemeClr val="tx1">
                    <a:lumMod val="75000"/>
                    <a:lumOff val="25000"/>
                  </a:schemeClr>
                </a:solidFill>
              </a:rPr>
              <a:t>UGC</a:t>
            </a:r>
            <a:r>
              <a:rPr lang="zh-CN" altLang="en-US" sz="4000" dirty="0">
                <a:solidFill>
                  <a:schemeClr val="tx1">
                    <a:lumMod val="75000"/>
                    <a:lumOff val="25000"/>
                  </a:schemeClr>
                </a:solidFill>
              </a:rPr>
              <a:t>为主</a:t>
            </a:r>
          </a:p>
        </p:txBody>
      </p:sp>
      <p:sp>
        <p:nvSpPr>
          <p:cNvPr id="2" name="文本框 1"/>
          <p:cNvSpPr txBox="1"/>
          <p:nvPr/>
        </p:nvSpPr>
        <p:spPr>
          <a:xfrm>
            <a:off x="469963" y="1714996"/>
            <a:ext cx="5570756" cy="400110"/>
          </a:xfrm>
          <a:prstGeom prst="rect">
            <a:avLst/>
          </a:prstGeom>
          <a:noFill/>
        </p:spPr>
        <p:txBody>
          <a:bodyPr wrap="none" rtlCol="0">
            <a:spAutoFit/>
          </a:bodyPr>
          <a:lstStyle/>
          <a:p>
            <a:r>
              <a:rPr lang="zh-CN" altLang="en-US" sz="2000" dirty="0">
                <a:solidFill>
                  <a:schemeClr val="tx1">
                    <a:lumMod val="75000"/>
                    <a:lumOff val="25000"/>
                  </a:schemeClr>
                </a:solidFill>
              </a:rPr>
              <a:t>外面有的内部也有，但是内部有的</a:t>
            </a:r>
            <a:r>
              <a:rPr lang="zh-CN" altLang="en-US" sz="2000" dirty="0">
                <a:solidFill>
                  <a:srgbClr val="FFA800"/>
                </a:solidFill>
              </a:rPr>
              <a:t>外面一定没有</a:t>
            </a:r>
          </a:p>
        </p:txBody>
      </p:sp>
      <p:sp>
        <p:nvSpPr>
          <p:cNvPr id="28" name="文本框 27"/>
          <p:cNvSpPr txBox="1"/>
          <p:nvPr/>
        </p:nvSpPr>
        <p:spPr>
          <a:xfrm>
            <a:off x="6774048" y="2338884"/>
            <a:ext cx="5187639" cy="400110"/>
          </a:xfrm>
          <a:prstGeom prst="rect">
            <a:avLst/>
          </a:prstGeom>
          <a:noFill/>
        </p:spPr>
        <p:txBody>
          <a:bodyPr wrap="none" rtlCol="0">
            <a:spAutoFit/>
          </a:bodyPr>
          <a:lstStyle/>
          <a:p>
            <a:r>
              <a:rPr lang="en-US" altLang="zh-CN" sz="2000" dirty="0">
                <a:solidFill>
                  <a:srgbClr val="FFA800"/>
                </a:solidFill>
              </a:rPr>
              <a:t>Kill time</a:t>
            </a:r>
            <a:r>
              <a:rPr lang="zh-CN" altLang="en-US" sz="2000" dirty="0">
                <a:solidFill>
                  <a:schemeClr val="tx1">
                    <a:lumMod val="75000"/>
                    <a:lumOff val="25000"/>
                  </a:schemeClr>
                </a:solidFill>
              </a:rPr>
              <a:t>的技术内容，公司外一定比公司内多</a:t>
            </a:r>
          </a:p>
        </p:txBody>
      </p:sp>
      <p:sp>
        <p:nvSpPr>
          <p:cNvPr id="36" name="文本框 35"/>
          <p:cNvSpPr txBox="1"/>
          <p:nvPr/>
        </p:nvSpPr>
        <p:spPr>
          <a:xfrm>
            <a:off x="6040719" y="5648836"/>
            <a:ext cx="4188967" cy="400110"/>
          </a:xfrm>
          <a:prstGeom prst="rect">
            <a:avLst/>
          </a:prstGeom>
          <a:noFill/>
        </p:spPr>
        <p:txBody>
          <a:bodyPr wrap="none" rtlCol="0">
            <a:spAutoFit/>
          </a:bodyPr>
          <a:lstStyle/>
          <a:p>
            <a:r>
              <a:rPr lang="zh-CN" altLang="en-US" sz="2000" dirty="0">
                <a:solidFill>
                  <a:srgbClr val="FFA800"/>
                </a:solidFill>
              </a:rPr>
              <a:t>评论默认展开</a:t>
            </a:r>
            <a:r>
              <a:rPr lang="zh-CN" altLang="en-US" sz="2000" dirty="0">
                <a:solidFill>
                  <a:schemeClr val="tx1">
                    <a:lumMod val="75000"/>
                    <a:lumOff val="25000"/>
                  </a:schemeClr>
                </a:solidFill>
              </a:rPr>
              <a:t>，常见</a:t>
            </a:r>
            <a:r>
              <a:rPr lang="en-US" altLang="zh-CN" sz="2000" dirty="0">
                <a:solidFill>
                  <a:schemeClr val="tx1">
                    <a:lumMod val="75000"/>
                    <a:lumOff val="25000"/>
                  </a:schemeClr>
                </a:solidFill>
              </a:rPr>
              <a:t>1v1</a:t>
            </a:r>
            <a:r>
              <a:rPr lang="zh-CN" altLang="en-US" sz="2000" dirty="0">
                <a:solidFill>
                  <a:schemeClr val="tx1">
                    <a:lumMod val="75000"/>
                    <a:lumOff val="25000"/>
                  </a:schemeClr>
                </a:solidFill>
              </a:rPr>
              <a:t>高质量讨论</a:t>
            </a:r>
          </a:p>
        </p:txBody>
      </p:sp>
      <p:sp>
        <p:nvSpPr>
          <p:cNvPr id="9" name="文本框 8"/>
          <p:cNvSpPr txBox="1"/>
          <p:nvPr/>
        </p:nvSpPr>
        <p:spPr>
          <a:xfrm>
            <a:off x="671077" y="4640203"/>
            <a:ext cx="5057795" cy="400110"/>
          </a:xfrm>
          <a:prstGeom prst="rect">
            <a:avLst/>
          </a:prstGeom>
          <a:noFill/>
        </p:spPr>
        <p:txBody>
          <a:bodyPr wrap="none" rtlCol="0">
            <a:spAutoFit/>
          </a:bodyPr>
          <a:lstStyle/>
          <a:p>
            <a:r>
              <a:rPr lang="zh-CN" altLang="en-US" sz="2000" dirty="0">
                <a:solidFill>
                  <a:schemeClr val="tx1">
                    <a:lumMod val="75000"/>
                    <a:lumOff val="25000"/>
                  </a:schemeClr>
                </a:solidFill>
              </a:rPr>
              <a:t>外面的内容，可以拿来</a:t>
            </a:r>
            <a:r>
              <a:rPr lang="zh-CN" altLang="en-US" sz="2000" dirty="0">
                <a:solidFill>
                  <a:srgbClr val="FFA800"/>
                </a:solidFill>
              </a:rPr>
              <a:t>做话题生成内部内容</a:t>
            </a:r>
          </a:p>
        </p:txBody>
      </p:sp>
      <p:sp>
        <p:nvSpPr>
          <p:cNvPr id="7" name="灯片编号占位符 6">
            <a:extLst>
              <a:ext uri="{FF2B5EF4-FFF2-40B4-BE49-F238E27FC236}">
                <a16:creationId xmlns="" xmlns:a16="http://schemas.microsoft.com/office/drawing/2014/main" id="{BA4BBAB9-0CBC-4B4A-BCDE-48FD05A39960}"/>
              </a:ext>
            </a:extLst>
          </p:cNvPr>
          <p:cNvSpPr>
            <a:spLocks noGrp="1"/>
          </p:cNvSpPr>
          <p:nvPr>
            <p:ph type="sldNum" sz="quarter" idx="12"/>
          </p:nvPr>
        </p:nvSpPr>
        <p:spPr/>
        <p:txBody>
          <a:bodyPr/>
          <a:lstStyle/>
          <a:p>
            <a:fld id="{8F5C82E7-D8DA-4719-A994-DC25019B2676}" type="slidenum">
              <a:rPr lang="zh-CN" altLang="en-US" smtClean="0"/>
              <a:pPr/>
              <a:t>20</a:t>
            </a:fld>
            <a:r>
              <a:rPr lang="zh-CN" altLang="en-US"/>
              <a:t> </a:t>
            </a:r>
            <a:r>
              <a:rPr lang="en-US" altLang="zh-CN"/>
              <a:t>/ 40</a:t>
            </a:r>
            <a:endParaRPr lang="zh-CN" altLang="en-US" dirty="0"/>
          </a:p>
        </p:txBody>
      </p:sp>
    </p:spTree>
    <p:extLst>
      <p:ext uri="{BB962C8B-B14F-4D97-AF65-F5344CB8AC3E}">
        <p14:creationId xmlns:p14="http://schemas.microsoft.com/office/powerpoint/2010/main" val="34343046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36"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文本框 6"/>
          <p:cNvSpPr txBox="1"/>
          <p:nvPr/>
        </p:nvSpPr>
        <p:spPr>
          <a:xfrm>
            <a:off x="467249" y="304348"/>
            <a:ext cx="3639138" cy="461665"/>
          </a:xfrm>
          <a:prstGeom prst="rect">
            <a:avLst/>
          </a:prstGeom>
          <a:noFill/>
        </p:spPr>
        <p:txBody>
          <a:bodyPr wrap="none" rtlCol="0">
            <a:spAutoFit/>
          </a:bodyPr>
          <a:lstStyle/>
          <a:p>
            <a:pPr algn="ctr"/>
            <a:r>
              <a:rPr lang="zh-CN" altLang="en-US" sz="2400" dirty="0">
                <a:solidFill>
                  <a:schemeClr val="tx1">
                    <a:lumMod val="75000"/>
                    <a:lumOff val="25000"/>
                  </a:schemeClr>
                </a:solidFill>
              </a:rPr>
              <a:t>码客的从</a:t>
            </a:r>
            <a:r>
              <a:rPr lang="en-US" altLang="zh-CN" sz="2400" dirty="0">
                <a:solidFill>
                  <a:schemeClr val="tx1">
                    <a:lumMod val="75000"/>
                    <a:lumOff val="25000"/>
                  </a:schemeClr>
                </a:solidFill>
              </a:rPr>
              <a:t>0</a:t>
            </a:r>
            <a:r>
              <a:rPr lang="zh-CN" altLang="en-US" sz="2400" dirty="0">
                <a:solidFill>
                  <a:schemeClr val="tx1">
                    <a:lumMod val="75000"/>
                    <a:lumOff val="25000"/>
                  </a:schemeClr>
                </a:solidFill>
              </a:rPr>
              <a:t>到</a:t>
            </a:r>
            <a:r>
              <a:rPr lang="en-US" altLang="zh-CN" sz="2400" dirty="0">
                <a:solidFill>
                  <a:schemeClr val="tx1">
                    <a:lumMod val="75000"/>
                    <a:lumOff val="25000"/>
                  </a:schemeClr>
                </a:solidFill>
              </a:rPr>
              <a:t>1 - </a:t>
            </a:r>
            <a:r>
              <a:rPr lang="zh-CN" altLang="en-US" sz="2400" dirty="0">
                <a:solidFill>
                  <a:schemeClr val="tx1">
                    <a:lumMod val="75000"/>
                    <a:lumOff val="25000"/>
                  </a:schemeClr>
                </a:solidFill>
              </a:rPr>
              <a:t>用户策略</a:t>
            </a:r>
          </a:p>
        </p:txBody>
      </p:sp>
      <p:sp>
        <p:nvSpPr>
          <p:cNvPr id="8" name="矩形 7"/>
          <p:cNvSpPr/>
          <p:nvPr/>
        </p:nvSpPr>
        <p:spPr>
          <a:xfrm>
            <a:off x="4849272" y="3105834"/>
            <a:ext cx="2258147" cy="707886"/>
          </a:xfrm>
          <a:prstGeom prst="rect">
            <a:avLst/>
          </a:prstGeom>
        </p:spPr>
        <p:txBody>
          <a:bodyPr wrap="square">
            <a:spAutoFit/>
          </a:bodyPr>
          <a:lstStyle/>
          <a:p>
            <a:r>
              <a:rPr lang="zh-CN" altLang="en-US" sz="4000" dirty="0">
                <a:solidFill>
                  <a:schemeClr val="tx1">
                    <a:lumMod val="75000"/>
                    <a:lumOff val="25000"/>
                  </a:schemeClr>
                </a:solidFill>
              </a:rPr>
              <a:t>实名提问</a:t>
            </a:r>
          </a:p>
        </p:txBody>
      </p:sp>
      <p:sp>
        <p:nvSpPr>
          <p:cNvPr id="2" name="上箭头 1"/>
          <p:cNvSpPr/>
          <p:nvPr/>
        </p:nvSpPr>
        <p:spPr>
          <a:xfrm>
            <a:off x="2877966" y="2775096"/>
            <a:ext cx="1775636" cy="1307805"/>
          </a:xfrm>
          <a:prstGeom prst="upArrow">
            <a:avLst/>
          </a:prstGeom>
          <a:solidFill>
            <a:srgbClr val="FF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内容</a:t>
            </a:r>
            <a:endParaRPr lang="en-US" altLang="zh-CN" sz="2400" dirty="0"/>
          </a:p>
          <a:p>
            <a:pPr algn="ctr"/>
            <a:r>
              <a:rPr lang="zh-CN" altLang="en-US" sz="2400" dirty="0"/>
              <a:t>质量</a:t>
            </a:r>
          </a:p>
        </p:txBody>
      </p:sp>
      <p:sp>
        <p:nvSpPr>
          <p:cNvPr id="3" name="下箭头 2"/>
          <p:cNvSpPr/>
          <p:nvPr/>
        </p:nvSpPr>
        <p:spPr>
          <a:xfrm>
            <a:off x="9470065" y="2775097"/>
            <a:ext cx="1727790" cy="1307805"/>
          </a:xfrm>
          <a:prstGeom prst="downArrow">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内容数量</a:t>
            </a:r>
          </a:p>
        </p:txBody>
      </p:sp>
      <p:sp>
        <p:nvSpPr>
          <p:cNvPr id="10" name="上箭头 9"/>
          <p:cNvSpPr/>
          <p:nvPr/>
        </p:nvSpPr>
        <p:spPr>
          <a:xfrm>
            <a:off x="7303089" y="2775098"/>
            <a:ext cx="1775636" cy="1307805"/>
          </a:xfrm>
          <a:prstGeom prst="upArrow">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生产</a:t>
            </a:r>
            <a:endParaRPr lang="en-US" altLang="zh-CN" sz="2400" dirty="0"/>
          </a:p>
          <a:p>
            <a:pPr algn="ctr"/>
            <a:r>
              <a:rPr lang="zh-CN" altLang="en-US" sz="2400" dirty="0"/>
              <a:t>成本</a:t>
            </a:r>
          </a:p>
        </p:txBody>
      </p:sp>
      <p:sp>
        <p:nvSpPr>
          <p:cNvPr id="11" name="文本框 10"/>
          <p:cNvSpPr txBox="1"/>
          <p:nvPr/>
        </p:nvSpPr>
        <p:spPr>
          <a:xfrm>
            <a:off x="6828995" y="5026992"/>
            <a:ext cx="2723823" cy="369332"/>
          </a:xfrm>
          <a:prstGeom prst="rect">
            <a:avLst/>
          </a:prstGeom>
          <a:noFill/>
        </p:spPr>
        <p:txBody>
          <a:bodyPr wrap="none" rtlCol="0">
            <a:spAutoFit/>
          </a:bodyPr>
          <a:lstStyle/>
          <a:p>
            <a:r>
              <a:rPr lang="zh-CN" altLang="en-US" dirty="0"/>
              <a:t>半匿名的马甲：码客小白</a:t>
            </a:r>
          </a:p>
        </p:txBody>
      </p:sp>
      <p:sp>
        <p:nvSpPr>
          <p:cNvPr id="12" name="文本框 11"/>
          <p:cNvSpPr txBox="1"/>
          <p:nvPr/>
        </p:nvSpPr>
        <p:spPr>
          <a:xfrm>
            <a:off x="6828994" y="4427656"/>
            <a:ext cx="2723823" cy="369332"/>
          </a:xfrm>
          <a:prstGeom prst="rect">
            <a:avLst/>
          </a:prstGeom>
          <a:noFill/>
        </p:spPr>
        <p:txBody>
          <a:bodyPr wrap="none" rtlCol="0">
            <a:spAutoFit/>
          </a:bodyPr>
          <a:lstStyle/>
          <a:p>
            <a:r>
              <a:rPr lang="zh-CN" altLang="en-US" dirty="0"/>
              <a:t>无压力的圈子：不懂就问</a:t>
            </a:r>
          </a:p>
        </p:txBody>
      </p:sp>
      <p:sp>
        <p:nvSpPr>
          <p:cNvPr id="13" name="上箭头 12"/>
          <p:cNvSpPr/>
          <p:nvPr/>
        </p:nvSpPr>
        <p:spPr>
          <a:xfrm rot="10800000">
            <a:off x="7303089" y="6100769"/>
            <a:ext cx="1775636" cy="438143"/>
          </a:xfrm>
          <a:prstGeom prst="upArrow">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pic>
        <p:nvPicPr>
          <p:cNvPr id="9" name="图片 8">
            <a:extLst>
              <a:ext uri="{FF2B5EF4-FFF2-40B4-BE49-F238E27FC236}">
                <a16:creationId xmlns="" xmlns:a16="http://schemas.microsoft.com/office/drawing/2014/main" id="{EB243BBB-1B56-41A5-9598-C140B0D02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819" y="269810"/>
            <a:ext cx="4435653" cy="6283842"/>
          </a:xfrm>
          <a:prstGeom prst="rect">
            <a:avLst/>
          </a:prstGeom>
          <a:effectLst>
            <a:outerShdw blurRad="50800" dist="38100" dir="2700000" algn="tl" rotWithShape="0">
              <a:prstClr val="black">
                <a:alpha val="40000"/>
              </a:prstClr>
            </a:outerShdw>
          </a:effectLst>
        </p:spPr>
      </p:pic>
      <p:sp>
        <p:nvSpPr>
          <p:cNvPr id="14" name="灯片编号占位符 13">
            <a:extLst>
              <a:ext uri="{FF2B5EF4-FFF2-40B4-BE49-F238E27FC236}">
                <a16:creationId xmlns="" xmlns:a16="http://schemas.microsoft.com/office/drawing/2014/main" id="{778A9CDB-1653-4FBA-8967-8D791DA53428}"/>
              </a:ext>
            </a:extLst>
          </p:cNvPr>
          <p:cNvSpPr>
            <a:spLocks noGrp="1"/>
          </p:cNvSpPr>
          <p:nvPr>
            <p:ph type="sldNum" sz="quarter" idx="12"/>
          </p:nvPr>
        </p:nvSpPr>
        <p:spPr/>
        <p:txBody>
          <a:bodyPr/>
          <a:lstStyle/>
          <a:p>
            <a:fld id="{8F5C82E7-D8DA-4719-A994-DC25019B2676}" type="slidenum">
              <a:rPr lang="zh-CN" altLang="en-US" smtClean="0"/>
              <a:pPr/>
              <a:t>21</a:t>
            </a:fld>
            <a:r>
              <a:rPr lang="zh-CN" altLang="en-US"/>
              <a:t> </a:t>
            </a:r>
            <a:r>
              <a:rPr lang="en-US" altLang="zh-CN"/>
              <a:t>/ 40</a:t>
            </a:r>
            <a:endParaRPr lang="zh-CN" altLang="en-US" dirty="0"/>
          </a:p>
        </p:txBody>
      </p:sp>
      <p:sp>
        <p:nvSpPr>
          <p:cNvPr id="17" name="文本框 16"/>
          <p:cNvSpPr txBox="1"/>
          <p:nvPr/>
        </p:nvSpPr>
        <p:spPr>
          <a:xfrm>
            <a:off x="6828995" y="5626328"/>
            <a:ext cx="1800493" cy="369332"/>
          </a:xfrm>
          <a:prstGeom prst="rect">
            <a:avLst/>
          </a:prstGeom>
          <a:noFill/>
        </p:spPr>
        <p:txBody>
          <a:bodyPr wrap="none" rtlCol="0">
            <a:spAutoFit/>
          </a:bodyPr>
          <a:lstStyle/>
          <a:p>
            <a:r>
              <a:rPr lang="zh-CN" altLang="en-US" dirty="0" smtClean="0"/>
              <a:t>内容载体：动态</a:t>
            </a:r>
            <a:endParaRPr lang="zh-CN" altLang="en-US" dirty="0"/>
          </a:p>
        </p:txBody>
      </p:sp>
    </p:spTree>
    <p:extLst>
      <p:ext uri="{BB962C8B-B14F-4D97-AF65-F5344CB8AC3E}">
        <p14:creationId xmlns:p14="http://schemas.microsoft.com/office/powerpoint/2010/main" val="31519804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nimBg="1"/>
      <p:bldP spid="11" grpId="0"/>
      <p:bldP spid="12" grpId="0"/>
      <p:bldP spid="13"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358770" y="3041206"/>
            <a:ext cx="5422689" cy="707886"/>
          </a:xfrm>
          <a:prstGeom prst="rect">
            <a:avLst/>
          </a:prstGeom>
        </p:spPr>
        <p:txBody>
          <a:bodyPr wrap="square">
            <a:spAutoFit/>
          </a:bodyPr>
          <a:lstStyle/>
          <a:p>
            <a:r>
              <a:rPr lang="zh-CN" altLang="en-US" sz="4000" dirty="0">
                <a:solidFill>
                  <a:schemeClr val="tx1">
                    <a:lumMod val="75000"/>
                    <a:lumOff val="25000"/>
                  </a:schemeClr>
                </a:solidFill>
              </a:rPr>
              <a:t>硬核的开发者社区形象</a:t>
            </a: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文本框 6"/>
          <p:cNvSpPr txBox="1"/>
          <p:nvPr/>
        </p:nvSpPr>
        <p:spPr>
          <a:xfrm>
            <a:off x="456616" y="304348"/>
            <a:ext cx="3639138" cy="461665"/>
          </a:xfrm>
          <a:prstGeom prst="rect">
            <a:avLst/>
          </a:prstGeom>
          <a:noFill/>
        </p:spPr>
        <p:txBody>
          <a:bodyPr wrap="none" rtlCol="0">
            <a:spAutoFit/>
          </a:bodyPr>
          <a:lstStyle/>
          <a:p>
            <a:pPr algn="ctr"/>
            <a:r>
              <a:rPr lang="zh-CN" altLang="en-US" sz="2400" dirty="0">
                <a:solidFill>
                  <a:schemeClr val="tx1">
                    <a:lumMod val="75000"/>
                    <a:lumOff val="25000"/>
                  </a:schemeClr>
                </a:solidFill>
              </a:rPr>
              <a:t>码客的从</a:t>
            </a:r>
            <a:r>
              <a:rPr lang="en-US" altLang="zh-CN" sz="2400" dirty="0">
                <a:solidFill>
                  <a:schemeClr val="tx1">
                    <a:lumMod val="75000"/>
                    <a:lumOff val="25000"/>
                  </a:schemeClr>
                </a:solidFill>
              </a:rPr>
              <a:t>0</a:t>
            </a:r>
            <a:r>
              <a:rPr lang="zh-CN" altLang="en-US" sz="2400" dirty="0">
                <a:solidFill>
                  <a:schemeClr val="tx1">
                    <a:lumMod val="75000"/>
                    <a:lumOff val="25000"/>
                  </a:schemeClr>
                </a:solidFill>
              </a:rPr>
              <a:t>到</a:t>
            </a:r>
            <a:r>
              <a:rPr lang="en-US" altLang="zh-CN" sz="2400" dirty="0">
                <a:solidFill>
                  <a:schemeClr val="tx1">
                    <a:lumMod val="75000"/>
                    <a:lumOff val="25000"/>
                  </a:schemeClr>
                </a:solidFill>
              </a:rPr>
              <a:t>1 – </a:t>
            </a:r>
            <a:r>
              <a:rPr lang="zh-CN" altLang="en-US" sz="2400" dirty="0">
                <a:solidFill>
                  <a:schemeClr val="tx1">
                    <a:lumMod val="75000"/>
                    <a:lumOff val="25000"/>
                  </a:schemeClr>
                </a:solidFill>
              </a:rPr>
              <a:t>用户策略</a:t>
            </a:r>
          </a:p>
        </p:txBody>
      </p:sp>
      <p:sp>
        <p:nvSpPr>
          <p:cNvPr id="13" name="文本框 12"/>
          <p:cNvSpPr txBox="1"/>
          <p:nvPr/>
        </p:nvSpPr>
        <p:spPr>
          <a:xfrm>
            <a:off x="1402173" y="1833216"/>
            <a:ext cx="2190023" cy="523220"/>
          </a:xfrm>
          <a:prstGeom prst="rect">
            <a:avLst/>
          </a:prstGeom>
          <a:noFill/>
        </p:spPr>
        <p:txBody>
          <a:bodyPr wrap="none" rtlCol="0">
            <a:spAutoFit/>
          </a:bodyPr>
          <a:lstStyle/>
          <a:p>
            <a:r>
              <a:rPr lang="zh-CN" altLang="en-US" sz="2800" dirty="0">
                <a:solidFill>
                  <a:srgbClr val="0AADFF"/>
                </a:solidFill>
              </a:rPr>
              <a:t>码力值</a:t>
            </a:r>
            <a:r>
              <a:rPr lang="en-US" altLang="zh-CN" sz="2800" dirty="0">
                <a:solidFill>
                  <a:srgbClr val="0AADFF"/>
                </a:solidFill>
              </a:rPr>
              <a:t>+</a:t>
            </a:r>
            <a:r>
              <a:rPr lang="zh-CN" altLang="en-US" sz="2800" dirty="0">
                <a:solidFill>
                  <a:srgbClr val="0AADFF"/>
                </a:solidFill>
              </a:rPr>
              <a:t>徽章</a:t>
            </a:r>
          </a:p>
        </p:txBody>
      </p:sp>
      <p:sp>
        <p:nvSpPr>
          <p:cNvPr id="14" name="文本框 13"/>
          <p:cNvSpPr txBox="1"/>
          <p:nvPr/>
        </p:nvSpPr>
        <p:spPr>
          <a:xfrm>
            <a:off x="1327635" y="4363765"/>
            <a:ext cx="2339102" cy="523220"/>
          </a:xfrm>
          <a:prstGeom prst="rect">
            <a:avLst/>
          </a:prstGeom>
          <a:noFill/>
        </p:spPr>
        <p:txBody>
          <a:bodyPr wrap="none" rtlCol="0">
            <a:spAutoFit/>
          </a:bodyPr>
          <a:lstStyle/>
          <a:p>
            <a:r>
              <a:rPr lang="zh-CN" altLang="en-US" sz="2800" dirty="0">
                <a:solidFill>
                  <a:srgbClr val="0AADFF"/>
                </a:solidFill>
              </a:rPr>
              <a:t>代码提交情况</a:t>
            </a:r>
          </a:p>
        </p:txBody>
      </p:sp>
      <p:sp>
        <p:nvSpPr>
          <p:cNvPr id="15" name="文本框 14"/>
          <p:cNvSpPr txBox="1"/>
          <p:nvPr/>
        </p:nvSpPr>
        <p:spPr>
          <a:xfrm>
            <a:off x="8561308" y="1833216"/>
            <a:ext cx="2339102" cy="523220"/>
          </a:xfrm>
          <a:prstGeom prst="rect">
            <a:avLst/>
          </a:prstGeom>
          <a:noFill/>
        </p:spPr>
        <p:txBody>
          <a:bodyPr wrap="none" rtlCol="0">
            <a:spAutoFit/>
          </a:bodyPr>
          <a:lstStyle/>
          <a:p>
            <a:r>
              <a:rPr lang="zh-CN" altLang="en-US" sz="2800" dirty="0">
                <a:solidFill>
                  <a:srgbClr val="FFA800"/>
                </a:solidFill>
              </a:rPr>
              <a:t>外部开源项目</a:t>
            </a:r>
          </a:p>
        </p:txBody>
      </p:sp>
      <p:sp>
        <p:nvSpPr>
          <p:cNvPr id="18" name="文本框 17"/>
          <p:cNvSpPr txBox="1"/>
          <p:nvPr/>
        </p:nvSpPr>
        <p:spPr>
          <a:xfrm>
            <a:off x="8180140" y="4363765"/>
            <a:ext cx="3057247" cy="523220"/>
          </a:xfrm>
          <a:prstGeom prst="rect">
            <a:avLst/>
          </a:prstGeom>
          <a:noFill/>
        </p:spPr>
        <p:txBody>
          <a:bodyPr wrap="none" rtlCol="0">
            <a:spAutoFit/>
          </a:bodyPr>
          <a:lstStyle/>
          <a:p>
            <a:r>
              <a:rPr lang="zh-CN" altLang="en-US" sz="2800" dirty="0">
                <a:solidFill>
                  <a:srgbClr val="FFA800"/>
                </a:solidFill>
              </a:rPr>
              <a:t>外部开源社区身份</a:t>
            </a:r>
          </a:p>
        </p:txBody>
      </p:sp>
      <p:grpSp>
        <p:nvGrpSpPr>
          <p:cNvPr id="3" name="组合 2">
            <a:extLst>
              <a:ext uri="{FF2B5EF4-FFF2-40B4-BE49-F238E27FC236}">
                <a16:creationId xmlns="" xmlns:a16="http://schemas.microsoft.com/office/drawing/2014/main" id="{7B6F3E76-7123-4B13-BD6E-A6C6B2D43AC7}"/>
              </a:ext>
            </a:extLst>
          </p:cNvPr>
          <p:cNvGrpSpPr/>
          <p:nvPr/>
        </p:nvGrpSpPr>
        <p:grpSpPr>
          <a:xfrm>
            <a:off x="1892661" y="2808567"/>
            <a:ext cx="1173443" cy="1173443"/>
            <a:chOff x="1892661" y="2808567"/>
            <a:chExt cx="1173443" cy="1173443"/>
          </a:xfrm>
        </p:grpSpPr>
        <p:sp>
          <p:nvSpPr>
            <p:cNvPr id="16" name="文本框 15"/>
            <p:cNvSpPr txBox="1"/>
            <p:nvPr/>
          </p:nvSpPr>
          <p:spPr>
            <a:xfrm>
              <a:off x="2122724" y="2982724"/>
              <a:ext cx="748923" cy="769441"/>
            </a:xfrm>
            <a:prstGeom prst="rect">
              <a:avLst/>
            </a:prstGeom>
            <a:noFill/>
          </p:spPr>
          <p:txBody>
            <a:bodyPr wrap="none" rtlCol="0">
              <a:spAutoFit/>
            </a:bodyPr>
            <a:lstStyle/>
            <a:p>
              <a:r>
                <a:rPr lang="zh-CN" altLang="en-US" sz="4400" dirty="0">
                  <a:solidFill>
                    <a:srgbClr val="0AADFF"/>
                  </a:solidFill>
                </a:rPr>
                <a:t>内</a:t>
              </a:r>
            </a:p>
          </p:txBody>
        </p:sp>
        <p:sp>
          <p:nvSpPr>
            <p:cNvPr id="2" name="空心弧 1"/>
            <p:cNvSpPr/>
            <p:nvPr/>
          </p:nvSpPr>
          <p:spPr>
            <a:xfrm rot="12600000">
              <a:off x="2026959" y="2942865"/>
              <a:ext cx="904848" cy="904848"/>
            </a:xfrm>
            <a:prstGeom prst="blockArc">
              <a:avLst>
                <a:gd name="adj1" fmla="val 10800000"/>
                <a:gd name="adj2" fmla="val 7314428"/>
                <a:gd name="adj3" fmla="val 5236"/>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空心弧 18"/>
            <p:cNvSpPr/>
            <p:nvPr/>
          </p:nvSpPr>
          <p:spPr>
            <a:xfrm rot="11700000">
              <a:off x="1892661" y="2808567"/>
              <a:ext cx="1173443" cy="1173443"/>
            </a:xfrm>
            <a:prstGeom prst="blockArc">
              <a:avLst>
                <a:gd name="adj1" fmla="val 11027142"/>
                <a:gd name="adj2" fmla="val 7114070"/>
                <a:gd name="adj3" fmla="val 3727"/>
              </a:avLst>
            </a:prstGeom>
            <a:solidFill>
              <a:srgbClr val="FF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 name="组合 3">
            <a:extLst>
              <a:ext uri="{FF2B5EF4-FFF2-40B4-BE49-F238E27FC236}">
                <a16:creationId xmlns="" xmlns:a16="http://schemas.microsoft.com/office/drawing/2014/main" id="{CD0DE795-86A3-4E53-8FB5-D3783D067014}"/>
              </a:ext>
            </a:extLst>
          </p:cNvPr>
          <p:cNvGrpSpPr/>
          <p:nvPr/>
        </p:nvGrpSpPr>
        <p:grpSpPr>
          <a:xfrm>
            <a:off x="9122043" y="2808567"/>
            <a:ext cx="1173443" cy="1173443"/>
            <a:chOff x="9122043" y="2808567"/>
            <a:chExt cx="1173443" cy="1173443"/>
          </a:xfrm>
        </p:grpSpPr>
        <p:sp>
          <p:nvSpPr>
            <p:cNvPr id="17" name="文本框 16"/>
            <p:cNvSpPr txBox="1"/>
            <p:nvPr/>
          </p:nvSpPr>
          <p:spPr>
            <a:xfrm>
              <a:off x="9356398" y="2982724"/>
              <a:ext cx="748923" cy="769441"/>
            </a:xfrm>
            <a:prstGeom prst="rect">
              <a:avLst/>
            </a:prstGeom>
            <a:noFill/>
          </p:spPr>
          <p:txBody>
            <a:bodyPr wrap="none" rtlCol="0">
              <a:spAutoFit/>
            </a:bodyPr>
            <a:lstStyle/>
            <a:p>
              <a:r>
                <a:rPr lang="zh-CN" altLang="en-US" sz="4400" dirty="0">
                  <a:solidFill>
                    <a:srgbClr val="FFA800"/>
                  </a:solidFill>
                </a:rPr>
                <a:t>外</a:t>
              </a:r>
            </a:p>
          </p:txBody>
        </p:sp>
        <p:sp>
          <p:nvSpPr>
            <p:cNvPr id="20" name="空心弧 19"/>
            <p:cNvSpPr/>
            <p:nvPr/>
          </p:nvSpPr>
          <p:spPr>
            <a:xfrm rot="900000">
              <a:off x="9256341" y="2942865"/>
              <a:ext cx="904848" cy="904848"/>
            </a:xfrm>
            <a:prstGeom prst="blockArc">
              <a:avLst>
                <a:gd name="adj1" fmla="val 10800000"/>
                <a:gd name="adj2" fmla="val 7314428"/>
                <a:gd name="adj3" fmla="val 5236"/>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空心弧 20"/>
            <p:cNvSpPr/>
            <p:nvPr/>
          </p:nvSpPr>
          <p:spPr>
            <a:xfrm>
              <a:off x="9122043" y="2808567"/>
              <a:ext cx="1173443" cy="1173443"/>
            </a:xfrm>
            <a:prstGeom prst="blockArc">
              <a:avLst>
                <a:gd name="adj1" fmla="val 11027142"/>
                <a:gd name="adj2" fmla="val 7114070"/>
                <a:gd name="adj3" fmla="val 3727"/>
              </a:avLst>
            </a:prstGeom>
            <a:solidFill>
              <a:srgbClr val="FF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22" name="图片 21" hidden="1">
            <a:extLst>
              <a:ext uri="{FF2B5EF4-FFF2-40B4-BE49-F238E27FC236}">
                <a16:creationId xmlns="" xmlns:a16="http://schemas.microsoft.com/office/drawing/2014/main" id="{4F07FCF3-AF84-4656-B1F3-1768C2FC8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73" y="287079"/>
            <a:ext cx="5861687" cy="5911702"/>
          </a:xfrm>
          <a:prstGeom prst="rect">
            <a:avLst/>
          </a:prstGeom>
          <a:effectLst>
            <a:outerShdw blurRad="50800" dist="38100" dir="2700000" algn="tl" rotWithShape="0">
              <a:prstClr val="black">
                <a:alpha val="40000"/>
              </a:prstClr>
            </a:outerShdw>
          </a:effectLst>
        </p:spPr>
      </p:pic>
      <p:pic>
        <p:nvPicPr>
          <p:cNvPr id="23" name="图片 22" hidden="1">
            <a:extLst>
              <a:ext uri="{FF2B5EF4-FFF2-40B4-BE49-F238E27FC236}">
                <a16:creationId xmlns="" xmlns:a16="http://schemas.microsoft.com/office/drawing/2014/main" id="{9A2D7607-BB7F-4F33-839C-4D3199AAC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3148" y="1382233"/>
            <a:ext cx="7076313" cy="5188688"/>
          </a:xfrm>
          <a:prstGeom prst="rect">
            <a:avLst/>
          </a:prstGeom>
          <a:effectLst>
            <a:outerShdw blurRad="50800" dist="38100" dir="2700000" algn="tl" rotWithShape="0">
              <a:prstClr val="black">
                <a:alpha val="40000"/>
              </a:prstClr>
            </a:outerShdw>
          </a:effectLst>
        </p:spPr>
      </p:pic>
      <p:sp>
        <p:nvSpPr>
          <p:cNvPr id="10" name="灯片编号占位符 9">
            <a:extLst>
              <a:ext uri="{FF2B5EF4-FFF2-40B4-BE49-F238E27FC236}">
                <a16:creationId xmlns="" xmlns:a16="http://schemas.microsoft.com/office/drawing/2014/main" id="{824B2C8B-0CEF-4972-9A1E-2DC000517DD9}"/>
              </a:ext>
            </a:extLst>
          </p:cNvPr>
          <p:cNvSpPr>
            <a:spLocks noGrp="1"/>
          </p:cNvSpPr>
          <p:nvPr>
            <p:ph type="sldNum" sz="quarter" idx="12"/>
          </p:nvPr>
        </p:nvSpPr>
        <p:spPr/>
        <p:txBody>
          <a:bodyPr/>
          <a:lstStyle/>
          <a:p>
            <a:fld id="{8F5C82E7-D8DA-4719-A994-DC25019B2676}" type="slidenum">
              <a:rPr lang="zh-CN" altLang="en-US" smtClean="0"/>
              <a:pPr/>
              <a:t>22</a:t>
            </a:fld>
            <a:r>
              <a:rPr lang="zh-CN" altLang="en-US"/>
              <a:t> </a:t>
            </a:r>
            <a:r>
              <a:rPr lang="en-US" altLang="zh-CN"/>
              <a:t>/ 40</a:t>
            </a:r>
            <a:endParaRPr lang="zh-CN" altLang="en-US" dirty="0"/>
          </a:p>
        </p:txBody>
      </p:sp>
    </p:spTree>
    <p:extLst>
      <p:ext uri="{BB962C8B-B14F-4D97-AF65-F5344CB8AC3E}">
        <p14:creationId xmlns:p14="http://schemas.microsoft.com/office/powerpoint/2010/main" val="532664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9" presetClass="entr" presetSubtype="0" decel="100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 calcmode="lin" valueType="num">
                                      <p:cBhvr>
                                        <p:cTn id="45" dur="500" fill="hold"/>
                                        <p:tgtEl>
                                          <p:spTgt spid="4"/>
                                        </p:tgtEl>
                                        <p:attrNameLst>
                                          <p:attrName>style.rotation</p:attrName>
                                        </p:attrNameLst>
                                      </p:cBhvr>
                                      <p:tavLst>
                                        <p:tav tm="0">
                                          <p:val>
                                            <p:fltVal val="360"/>
                                          </p:val>
                                        </p:tav>
                                        <p:tav tm="100000">
                                          <p:val>
                                            <p:fltVal val="0"/>
                                          </p:val>
                                        </p:tav>
                                      </p:tavLst>
                                    </p:anim>
                                    <p:animEffect transition="in" filter="fade">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文本框 6"/>
          <p:cNvSpPr txBox="1"/>
          <p:nvPr/>
        </p:nvSpPr>
        <p:spPr>
          <a:xfrm>
            <a:off x="491080" y="304348"/>
            <a:ext cx="3023585" cy="461665"/>
          </a:xfrm>
          <a:prstGeom prst="rect">
            <a:avLst/>
          </a:prstGeom>
          <a:noFill/>
        </p:spPr>
        <p:txBody>
          <a:bodyPr wrap="none" rtlCol="0">
            <a:spAutoFit/>
          </a:bodyPr>
          <a:lstStyle/>
          <a:p>
            <a:pPr algn="ctr"/>
            <a:r>
              <a:rPr lang="zh-CN" altLang="en-US" sz="2400" dirty="0">
                <a:solidFill>
                  <a:schemeClr val="tx1">
                    <a:lumMod val="75000"/>
                    <a:lumOff val="25000"/>
                  </a:schemeClr>
                </a:solidFill>
              </a:rPr>
              <a:t>码客的从</a:t>
            </a:r>
            <a:r>
              <a:rPr lang="en-US" altLang="zh-CN" sz="2400" dirty="0">
                <a:solidFill>
                  <a:schemeClr val="tx1">
                    <a:lumMod val="75000"/>
                    <a:lumOff val="25000"/>
                  </a:schemeClr>
                </a:solidFill>
              </a:rPr>
              <a:t>0</a:t>
            </a:r>
            <a:r>
              <a:rPr lang="zh-CN" altLang="en-US" sz="2400" dirty="0">
                <a:solidFill>
                  <a:schemeClr val="tx1">
                    <a:lumMod val="75000"/>
                    <a:lumOff val="25000"/>
                  </a:schemeClr>
                </a:solidFill>
              </a:rPr>
              <a:t>到</a:t>
            </a:r>
            <a:r>
              <a:rPr lang="en-US" altLang="zh-CN" sz="2400" dirty="0">
                <a:solidFill>
                  <a:schemeClr val="tx1">
                    <a:lumMod val="75000"/>
                    <a:lumOff val="25000"/>
                  </a:schemeClr>
                </a:solidFill>
              </a:rPr>
              <a:t>1 – </a:t>
            </a:r>
            <a:r>
              <a:rPr lang="zh-CN" altLang="en-US" sz="2400" dirty="0">
                <a:solidFill>
                  <a:schemeClr val="tx1">
                    <a:lumMod val="75000"/>
                    <a:lumOff val="25000"/>
                  </a:schemeClr>
                </a:solidFill>
              </a:rPr>
              <a:t>赋能</a:t>
            </a:r>
          </a:p>
        </p:txBody>
      </p:sp>
      <p:sp>
        <p:nvSpPr>
          <p:cNvPr id="19" name="圆角矩形 18"/>
          <p:cNvSpPr/>
          <p:nvPr/>
        </p:nvSpPr>
        <p:spPr>
          <a:xfrm>
            <a:off x="3813344" y="1934416"/>
            <a:ext cx="1170399" cy="563525"/>
          </a:xfrm>
          <a:prstGeom prst="roundRect">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码客团队</a:t>
            </a:r>
          </a:p>
        </p:txBody>
      </p:sp>
      <p:sp>
        <p:nvSpPr>
          <p:cNvPr id="20" name="圆角矩形 19"/>
          <p:cNvSpPr/>
          <p:nvPr/>
        </p:nvSpPr>
        <p:spPr>
          <a:xfrm>
            <a:off x="1232009" y="1026323"/>
            <a:ext cx="1170399" cy="563525"/>
          </a:xfrm>
          <a:prstGeom prst="roundRect">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提问者</a:t>
            </a:r>
          </a:p>
        </p:txBody>
      </p:sp>
      <p:sp>
        <p:nvSpPr>
          <p:cNvPr id="21" name="圆角矩形 20"/>
          <p:cNvSpPr/>
          <p:nvPr/>
        </p:nvSpPr>
        <p:spPr>
          <a:xfrm>
            <a:off x="6394679" y="1026322"/>
            <a:ext cx="1170399" cy="563525"/>
          </a:xfrm>
          <a:prstGeom prst="roundRect">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回答者</a:t>
            </a:r>
          </a:p>
        </p:txBody>
      </p:sp>
      <p:sp>
        <p:nvSpPr>
          <p:cNvPr id="22" name="圆角矩形 21"/>
          <p:cNvSpPr/>
          <p:nvPr/>
        </p:nvSpPr>
        <p:spPr>
          <a:xfrm>
            <a:off x="3813344" y="2965774"/>
            <a:ext cx="1170399" cy="563525"/>
          </a:xfrm>
          <a:prstGeom prst="roundRect">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圈子</a:t>
            </a:r>
            <a:endParaRPr lang="en-US" altLang="zh-CN" dirty="0"/>
          </a:p>
          <a:p>
            <a:pPr algn="ctr"/>
            <a:r>
              <a:rPr lang="zh-CN" altLang="en-US" dirty="0"/>
              <a:t>管理员</a:t>
            </a:r>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4413" y="1098382"/>
            <a:ext cx="1648259" cy="419404"/>
          </a:xfrm>
          <a:prstGeom prst="rect">
            <a:avLst/>
          </a:prstGeom>
        </p:spPr>
      </p:pic>
      <p:sp>
        <p:nvSpPr>
          <p:cNvPr id="24" name="圆角矩形 23"/>
          <p:cNvSpPr/>
          <p:nvPr/>
        </p:nvSpPr>
        <p:spPr>
          <a:xfrm>
            <a:off x="3813344" y="3997132"/>
            <a:ext cx="1170399" cy="563525"/>
          </a:xfrm>
          <a:prstGeom prst="roundRect">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活跃用户</a:t>
            </a:r>
          </a:p>
        </p:txBody>
      </p:sp>
      <p:sp>
        <p:nvSpPr>
          <p:cNvPr id="25" name="圆角矩形 24"/>
          <p:cNvSpPr/>
          <p:nvPr/>
        </p:nvSpPr>
        <p:spPr>
          <a:xfrm>
            <a:off x="3813344" y="5028490"/>
            <a:ext cx="1170399" cy="563525"/>
          </a:xfrm>
          <a:prstGeom prst="roundRect">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访客</a:t>
            </a:r>
          </a:p>
        </p:txBody>
      </p:sp>
      <p:sp>
        <p:nvSpPr>
          <p:cNvPr id="26" name="圆角矩形 25"/>
          <p:cNvSpPr/>
          <p:nvPr/>
        </p:nvSpPr>
        <p:spPr>
          <a:xfrm>
            <a:off x="3813344" y="6059848"/>
            <a:ext cx="1170399" cy="563525"/>
          </a:xfrm>
          <a:prstGeom prst="roundRect">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r>
              <a:rPr lang="zh-CN" altLang="en-US" dirty="0"/>
              <a:t>族</a:t>
            </a:r>
          </a:p>
        </p:txBody>
      </p:sp>
      <p:cxnSp>
        <p:nvCxnSpPr>
          <p:cNvPr id="4" name="直接箭头连接符 3"/>
          <p:cNvCxnSpPr>
            <a:stCxn id="20" idx="3"/>
            <a:endCxn id="23" idx="1"/>
          </p:cNvCxnSpPr>
          <p:nvPr/>
        </p:nvCxnSpPr>
        <p:spPr>
          <a:xfrm flipV="1">
            <a:off x="2402408" y="1308084"/>
            <a:ext cx="1172005" cy="2"/>
          </a:xfrm>
          <a:prstGeom prst="straightConnector1">
            <a:avLst/>
          </a:prstGeom>
          <a:ln w="25400">
            <a:solidFill>
              <a:srgbClr val="00B050"/>
            </a:solidFill>
            <a:prstDash val="solid"/>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21" idx="1"/>
            <a:endCxn id="23" idx="3"/>
          </p:cNvCxnSpPr>
          <p:nvPr/>
        </p:nvCxnSpPr>
        <p:spPr>
          <a:xfrm flipH="1" flipV="1">
            <a:off x="5222672" y="1308084"/>
            <a:ext cx="1172007" cy="1"/>
          </a:xfrm>
          <a:prstGeom prst="straightConnector1">
            <a:avLst/>
          </a:prstGeom>
          <a:ln w="25400">
            <a:solidFill>
              <a:srgbClr val="00B050"/>
            </a:solidFill>
            <a:prstDash val="solid"/>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9" idx="0"/>
            <a:endCxn id="23" idx="2"/>
          </p:cNvCxnSpPr>
          <p:nvPr/>
        </p:nvCxnSpPr>
        <p:spPr>
          <a:xfrm flipH="1" flipV="1">
            <a:off x="4398543" y="1517786"/>
            <a:ext cx="1" cy="416630"/>
          </a:xfrm>
          <a:prstGeom prst="straightConnector1">
            <a:avLst/>
          </a:prstGeom>
          <a:ln w="25400">
            <a:solidFill>
              <a:srgbClr val="00B050"/>
            </a:solidFill>
            <a:prstDash val="solid"/>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2" idx="0"/>
            <a:endCxn id="19" idx="2"/>
          </p:cNvCxnSpPr>
          <p:nvPr/>
        </p:nvCxnSpPr>
        <p:spPr>
          <a:xfrm flipV="1">
            <a:off x="4398544" y="2497941"/>
            <a:ext cx="0" cy="467833"/>
          </a:xfrm>
          <a:prstGeom prst="straightConnector1">
            <a:avLst/>
          </a:prstGeom>
          <a:ln w="25400">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0"/>
            <a:endCxn id="22" idx="2"/>
          </p:cNvCxnSpPr>
          <p:nvPr/>
        </p:nvCxnSpPr>
        <p:spPr>
          <a:xfrm flipV="1">
            <a:off x="4398544" y="3529299"/>
            <a:ext cx="0" cy="467833"/>
          </a:xfrm>
          <a:prstGeom prst="straightConnector1">
            <a:avLst/>
          </a:prstGeom>
          <a:ln w="25400">
            <a:prstDash val="solid"/>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6" idx="0"/>
            <a:endCxn id="25" idx="2"/>
          </p:cNvCxnSpPr>
          <p:nvPr/>
        </p:nvCxnSpPr>
        <p:spPr>
          <a:xfrm flipV="1">
            <a:off x="4398544" y="5592015"/>
            <a:ext cx="0" cy="467833"/>
          </a:xfrm>
          <a:prstGeom prst="straightConnector1">
            <a:avLst/>
          </a:prstGeom>
          <a:ln w="25400">
            <a:prstDash val="solid"/>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5" idx="0"/>
            <a:endCxn id="24" idx="2"/>
          </p:cNvCxnSpPr>
          <p:nvPr/>
        </p:nvCxnSpPr>
        <p:spPr>
          <a:xfrm flipV="1">
            <a:off x="4398544" y="4560657"/>
            <a:ext cx="0" cy="467833"/>
          </a:xfrm>
          <a:prstGeom prst="straightConnector1">
            <a:avLst/>
          </a:prstGeom>
          <a:ln w="25400">
            <a:prstDash val="solid"/>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曲线连接符 36"/>
          <p:cNvCxnSpPr>
            <a:stCxn id="19" idx="1"/>
            <a:endCxn id="22" idx="1"/>
          </p:cNvCxnSpPr>
          <p:nvPr/>
        </p:nvCxnSpPr>
        <p:spPr>
          <a:xfrm rot="10800000" flipV="1">
            <a:off x="3813344" y="2216179"/>
            <a:ext cx="12700" cy="1031358"/>
          </a:xfrm>
          <a:prstGeom prst="curvedConnector3">
            <a:avLst>
              <a:gd name="adj1" fmla="val 3600000"/>
            </a:avLst>
          </a:prstGeom>
          <a:ln w="25400">
            <a:solidFill>
              <a:srgbClr val="FFA800"/>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24" idx="1"/>
            <a:endCxn id="20" idx="2"/>
          </p:cNvCxnSpPr>
          <p:nvPr/>
        </p:nvCxnSpPr>
        <p:spPr>
          <a:xfrm rot="10800000">
            <a:off x="1817210" y="1589849"/>
            <a:ext cx="1996135" cy="2689047"/>
          </a:xfrm>
          <a:prstGeom prst="bentConnector2">
            <a:avLst/>
          </a:prstGeom>
          <a:ln w="25400">
            <a:prstDash val="solid"/>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肘形连接符 43"/>
          <p:cNvCxnSpPr>
            <a:stCxn id="24" idx="3"/>
            <a:endCxn id="21" idx="2"/>
          </p:cNvCxnSpPr>
          <p:nvPr/>
        </p:nvCxnSpPr>
        <p:spPr>
          <a:xfrm flipV="1">
            <a:off x="4983743" y="1589847"/>
            <a:ext cx="1996136" cy="2689048"/>
          </a:xfrm>
          <a:prstGeom prst="bentConnector2">
            <a:avLst/>
          </a:prstGeom>
          <a:ln w="25400">
            <a:prstDash val="solid"/>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23" idx="0"/>
            <a:endCxn id="26" idx="1"/>
          </p:cNvCxnSpPr>
          <p:nvPr/>
        </p:nvCxnSpPr>
        <p:spPr>
          <a:xfrm rot="16200000" flipH="1" flipV="1">
            <a:off x="1484329" y="3427396"/>
            <a:ext cx="5243229" cy="585199"/>
          </a:xfrm>
          <a:prstGeom prst="bentConnector4">
            <a:avLst>
              <a:gd name="adj1" fmla="val -4216"/>
              <a:gd name="adj2" fmla="val 589930"/>
            </a:avLst>
          </a:prstGeom>
          <a:ln w="25400">
            <a:solidFill>
              <a:srgbClr val="00B050"/>
            </a:solidFill>
            <a:prstDash val="solid"/>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8" name="圆角矩形 57"/>
          <p:cNvSpPr/>
          <p:nvPr/>
        </p:nvSpPr>
        <p:spPr>
          <a:xfrm>
            <a:off x="7433065" y="5028489"/>
            <a:ext cx="1656299" cy="563525"/>
          </a:xfrm>
          <a:prstGeom prst="roundRect">
            <a:avLst/>
          </a:prstGeom>
          <a:solidFill>
            <a:srgbClr val="FF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企业微信群</a:t>
            </a:r>
          </a:p>
        </p:txBody>
      </p:sp>
      <p:sp>
        <p:nvSpPr>
          <p:cNvPr id="59" name="圆角矩形 58"/>
          <p:cNvSpPr/>
          <p:nvPr/>
        </p:nvSpPr>
        <p:spPr>
          <a:xfrm>
            <a:off x="7433065" y="6059848"/>
            <a:ext cx="1656299" cy="563525"/>
          </a:xfrm>
          <a:prstGeom prst="roundRect">
            <a:avLst/>
          </a:prstGeom>
          <a:solidFill>
            <a:srgbClr val="FF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个人助理群</a:t>
            </a:r>
          </a:p>
        </p:txBody>
      </p:sp>
      <p:cxnSp>
        <p:nvCxnSpPr>
          <p:cNvPr id="61" name="曲线连接符 60"/>
          <p:cNvCxnSpPr>
            <a:stCxn id="58" idx="0"/>
            <a:endCxn id="23" idx="3"/>
          </p:cNvCxnSpPr>
          <p:nvPr/>
        </p:nvCxnSpPr>
        <p:spPr>
          <a:xfrm rot="16200000" flipV="1">
            <a:off x="4881742" y="1649015"/>
            <a:ext cx="3720405" cy="3038543"/>
          </a:xfrm>
          <a:prstGeom prst="curvedConnector2">
            <a:avLst/>
          </a:prstGeom>
          <a:ln w="25400">
            <a:solidFill>
              <a:srgbClr val="FFA800"/>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曲线连接符 62"/>
          <p:cNvCxnSpPr>
            <a:stCxn id="58" idx="1"/>
            <a:endCxn id="26" idx="3"/>
          </p:cNvCxnSpPr>
          <p:nvPr/>
        </p:nvCxnSpPr>
        <p:spPr>
          <a:xfrm rot="10800000" flipV="1">
            <a:off x="4983743" y="5310251"/>
            <a:ext cx="2449322" cy="1031359"/>
          </a:xfrm>
          <a:prstGeom prst="curvedConnector3">
            <a:avLst/>
          </a:prstGeom>
          <a:ln w="25400">
            <a:solidFill>
              <a:srgbClr val="FFA800"/>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5" name="曲线连接符 64"/>
          <p:cNvCxnSpPr>
            <a:stCxn id="59" idx="1"/>
            <a:endCxn id="26" idx="3"/>
          </p:cNvCxnSpPr>
          <p:nvPr/>
        </p:nvCxnSpPr>
        <p:spPr>
          <a:xfrm rot="10800000">
            <a:off x="4983743" y="6341611"/>
            <a:ext cx="2449322" cy="12700"/>
          </a:xfrm>
          <a:prstGeom prst="curvedConnector3">
            <a:avLst/>
          </a:prstGeom>
          <a:ln w="25400">
            <a:solidFill>
              <a:srgbClr val="FFA800"/>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曲线连接符 67"/>
          <p:cNvCxnSpPr>
            <a:endCxn id="23" idx="3"/>
          </p:cNvCxnSpPr>
          <p:nvPr/>
        </p:nvCxnSpPr>
        <p:spPr>
          <a:xfrm rot="16200000" flipV="1">
            <a:off x="4639255" y="1891501"/>
            <a:ext cx="5033526" cy="3866692"/>
          </a:xfrm>
          <a:prstGeom prst="curvedConnector2">
            <a:avLst/>
          </a:prstGeom>
          <a:ln w="25400">
            <a:solidFill>
              <a:srgbClr val="FFA800"/>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 xmlns:a16="http://schemas.microsoft.com/office/drawing/2014/main" id="{092E41D3-EC51-42C8-A097-E63759816219}"/>
              </a:ext>
            </a:extLst>
          </p:cNvPr>
          <p:cNvGrpSpPr/>
          <p:nvPr/>
        </p:nvGrpSpPr>
        <p:grpSpPr>
          <a:xfrm>
            <a:off x="9913493" y="4779102"/>
            <a:ext cx="1707128" cy="1900882"/>
            <a:chOff x="10357837" y="4779102"/>
            <a:chExt cx="1707128" cy="1900882"/>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7837" y="4779102"/>
              <a:ext cx="1707128" cy="1707128"/>
            </a:xfrm>
            <a:prstGeom prst="rect">
              <a:avLst/>
            </a:prstGeom>
          </p:spPr>
        </p:pic>
        <p:sp>
          <p:nvSpPr>
            <p:cNvPr id="3" name="文本框 2"/>
            <p:cNvSpPr txBox="1"/>
            <p:nvPr/>
          </p:nvSpPr>
          <p:spPr>
            <a:xfrm>
              <a:off x="10581292" y="6310652"/>
              <a:ext cx="1260217" cy="369332"/>
            </a:xfrm>
            <a:prstGeom prst="rect">
              <a:avLst/>
            </a:prstGeom>
            <a:noFill/>
          </p:spPr>
          <p:txBody>
            <a:bodyPr wrap="none" rtlCol="0">
              <a:spAutoFit/>
            </a:bodyPr>
            <a:lstStyle/>
            <a:p>
              <a:r>
                <a:rPr lang="zh-CN" altLang="en-US" dirty="0">
                  <a:solidFill>
                    <a:schemeClr val="tx1">
                      <a:lumMod val="75000"/>
                      <a:lumOff val="25000"/>
                    </a:schemeClr>
                  </a:solidFill>
                  <a:latin typeface="+mj-ea"/>
                  <a:ea typeface="+mj-ea"/>
                </a:rPr>
                <a:t>码客</a:t>
              </a:r>
              <a:r>
                <a:rPr lang="en-US" altLang="zh-CN" dirty="0">
                  <a:solidFill>
                    <a:schemeClr val="tx1">
                      <a:lumMod val="75000"/>
                      <a:lumOff val="25000"/>
                    </a:schemeClr>
                  </a:solidFill>
                  <a:latin typeface="+mj-ea"/>
                  <a:ea typeface="+mj-ea"/>
                </a:rPr>
                <a:t>robot</a:t>
              </a:r>
              <a:endParaRPr lang="zh-CN" altLang="en-US" dirty="0">
                <a:solidFill>
                  <a:schemeClr val="tx1">
                    <a:lumMod val="75000"/>
                    <a:lumOff val="25000"/>
                  </a:schemeClr>
                </a:solidFill>
                <a:latin typeface="+mj-ea"/>
                <a:ea typeface="+mj-ea"/>
              </a:endParaRPr>
            </a:p>
          </p:txBody>
        </p:sp>
      </p:grpSp>
      <p:cxnSp>
        <p:nvCxnSpPr>
          <p:cNvPr id="9" name="曲线连接符 8"/>
          <p:cNvCxnSpPr>
            <a:stCxn id="58" idx="1"/>
            <a:endCxn id="22" idx="3"/>
          </p:cNvCxnSpPr>
          <p:nvPr/>
        </p:nvCxnSpPr>
        <p:spPr>
          <a:xfrm rot="10800000">
            <a:off x="4983743" y="3247538"/>
            <a:ext cx="2449322" cy="2062715"/>
          </a:xfrm>
          <a:prstGeom prst="curvedConnector3">
            <a:avLst/>
          </a:prstGeom>
          <a:ln w="25400">
            <a:solidFill>
              <a:srgbClr val="FFA800"/>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 xmlns:a16="http://schemas.microsoft.com/office/drawing/2014/main" id="{40531C80-B896-4700-8CF1-28B3E6DC1A28}"/>
              </a:ext>
            </a:extLst>
          </p:cNvPr>
          <p:cNvGrpSpPr/>
          <p:nvPr/>
        </p:nvGrpSpPr>
        <p:grpSpPr>
          <a:xfrm>
            <a:off x="9567222" y="3240824"/>
            <a:ext cx="2292328" cy="1344524"/>
            <a:chOff x="9567222" y="3240824"/>
            <a:chExt cx="2292328" cy="1344524"/>
          </a:xfrm>
        </p:grpSpPr>
        <p:sp>
          <p:nvSpPr>
            <p:cNvPr id="15" name="对话气泡: 圆角矩形 14">
              <a:extLst>
                <a:ext uri="{FF2B5EF4-FFF2-40B4-BE49-F238E27FC236}">
                  <a16:creationId xmlns="" xmlns:a16="http://schemas.microsoft.com/office/drawing/2014/main" id="{11EDAB41-BF4A-4743-96B3-59BCE4FDC590}"/>
                </a:ext>
              </a:extLst>
            </p:cNvPr>
            <p:cNvSpPr/>
            <p:nvPr/>
          </p:nvSpPr>
          <p:spPr>
            <a:xfrm>
              <a:off x="9567222" y="3240824"/>
              <a:ext cx="2292328" cy="1344524"/>
            </a:xfrm>
            <a:prstGeom prst="wedgeRoundRectCallout">
              <a:avLst>
                <a:gd name="adj1" fmla="val -20833"/>
                <a:gd name="adj2" fmla="val 66454"/>
                <a:gd name="adj3" fmla="val 16667"/>
              </a:avLst>
            </a:prstGeom>
            <a:noFill/>
            <a:ln>
              <a:solidFill>
                <a:srgbClr val="0AA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 xmlns:a16="http://schemas.microsoft.com/office/drawing/2014/main" id="{1BE62BE0-F694-4267-8755-7908E70CAEB6}"/>
                </a:ext>
              </a:extLst>
            </p:cNvPr>
            <p:cNvSpPr txBox="1"/>
            <p:nvPr/>
          </p:nvSpPr>
          <p:spPr>
            <a:xfrm>
              <a:off x="9813139" y="3451181"/>
              <a:ext cx="2031325" cy="869533"/>
            </a:xfrm>
            <a:prstGeom prst="rect">
              <a:avLst/>
            </a:prstGeom>
            <a:noFill/>
          </p:spPr>
          <p:txBody>
            <a:bodyPr wrap="none" rtlCol="0">
              <a:spAutoFit/>
            </a:bodyPr>
            <a:lstStyle/>
            <a:p>
              <a:pPr>
                <a:lnSpc>
                  <a:spcPct val="150000"/>
                </a:lnSpc>
              </a:pPr>
              <a:r>
                <a:rPr lang="zh-CN" altLang="en-US" dirty="0">
                  <a:solidFill>
                    <a:schemeClr val="tx1">
                      <a:lumMod val="75000"/>
                      <a:lumOff val="25000"/>
                    </a:schemeClr>
                  </a:solidFill>
                </a:rPr>
                <a:t>绑定圈子、搜索</a:t>
              </a:r>
              <a:endParaRPr lang="en-US" altLang="zh-CN" dirty="0">
                <a:solidFill>
                  <a:schemeClr val="tx1">
                    <a:lumMod val="75000"/>
                    <a:lumOff val="25000"/>
                  </a:schemeClr>
                </a:solidFill>
              </a:endParaRPr>
            </a:p>
            <a:p>
              <a:pPr>
                <a:lnSpc>
                  <a:spcPct val="150000"/>
                </a:lnSpc>
              </a:pPr>
              <a:r>
                <a:rPr lang="zh-CN" altLang="en-US" dirty="0">
                  <a:solidFill>
                    <a:schemeClr val="tx1">
                      <a:lumMod val="75000"/>
                      <a:lumOff val="25000"/>
                    </a:schemeClr>
                  </a:solidFill>
                </a:rPr>
                <a:t>提问、通知。。。</a:t>
              </a:r>
            </a:p>
          </p:txBody>
        </p:sp>
      </p:grpSp>
      <p:grpSp>
        <p:nvGrpSpPr>
          <p:cNvPr id="18" name="组合 17">
            <a:extLst>
              <a:ext uri="{FF2B5EF4-FFF2-40B4-BE49-F238E27FC236}">
                <a16:creationId xmlns="" xmlns:a16="http://schemas.microsoft.com/office/drawing/2014/main" id="{DE0E76AA-B90C-4D7F-92E1-F30C10A9A369}"/>
              </a:ext>
            </a:extLst>
          </p:cNvPr>
          <p:cNvGrpSpPr/>
          <p:nvPr/>
        </p:nvGrpSpPr>
        <p:grpSpPr>
          <a:xfrm>
            <a:off x="9567222" y="1418455"/>
            <a:ext cx="2292328" cy="1344524"/>
            <a:chOff x="9567222" y="1418455"/>
            <a:chExt cx="2292328" cy="1344524"/>
          </a:xfrm>
        </p:grpSpPr>
        <p:sp>
          <p:nvSpPr>
            <p:cNvPr id="11" name="文本框 10">
              <a:extLst>
                <a:ext uri="{FF2B5EF4-FFF2-40B4-BE49-F238E27FC236}">
                  <a16:creationId xmlns="" xmlns:a16="http://schemas.microsoft.com/office/drawing/2014/main" id="{8292F2C1-FEBF-4F20-8A1C-6A3A97F09275}"/>
                </a:ext>
              </a:extLst>
            </p:cNvPr>
            <p:cNvSpPr txBox="1"/>
            <p:nvPr/>
          </p:nvSpPr>
          <p:spPr>
            <a:xfrm>
              <a:off x="9742498" y="1418455"/>
              <a:ext cx="1800493" cy="1285032"/>
            </a:xfrm>
            <a:prstGeom prst="rect">
              <a:avLst/>
            </a:prstGeom>
            <a:noFill/>
          </p:spPr>
          <p:txBody>
            <a:bodyPr wrap="none" rtlCol="0">
              <a:spAutoFit/>
            </a:bodyPr>
            <a:lstStyle/>
            <a:p>
              <a:pPr>
                <a:lnSpc>
                  <a:spcPct val="150000"/>
                </a:lnSpc>
              </a:pPr>
              <a:r>
                <a:rPr lang="zh-CN" altLang="en-US" dirty="0">
                  <a:solidFill>
                    <a:schemeClr val="tx1">
                      <a:lumMod val="75000"/>
                      <a:lumOff val="25000"/>
                    </a:schemeClr>
                  </a:solidFill>
                </a:rPr>
                <a:t>添加群：</a:t>
              </a:r>
              <a:r>
                <a:rPr lang="en-US" altLang="zh-CN" dirty="0">
                  <a:solidFill>
                    <a:schemeClr val="tx1">
                      <a:lumMod val="75000"/>
                      <a:lumOff val="25000"/>
                    </a:schemeClr>
                  </a:solidFill>
                </a:rPr>
                <a:t>350+</a:t>
              </a:r>
            </a:p>
            <a:p>
              <a:pPr>
                <a:lnSpc>
                  <a:spcPct val="150000"/>
                </a:lnSpc>
              </a:pPr>
              <a:r>
                <a:rPr lang="zh-CN" altLang="en-US" dirty="0">
                  <a:solidFill>
                    <a:schemeClr val="tx1">
                      <a:lumMod val="75000"/>
                      <a:lumOff val="25000"/>
                    </a:schemeClr>
                  </a:solidFill>
                </a:rPr>
                <a:t>日调用次数：</a:t>
              </a:r>
              <a:endParaRPr lang="en-US" altLang="zh-CN" dirty="0">
                <a:solidFill>
                  <a:schemeClr val="tx1">
                    <a:lumMod val="75000"/>
                    <a:lumOff val="25000"/>
                  </a:schemeClr>
                </a:solidFill>
              </a:endParaRPr>
            </a:p>
            <a:p>
              <a:pPr>
                <a:lnSpc>
                  <a:spcPct val="150000"/>
                </a:lnSpc>
              </a:pPr>
              <a:r>
                <a:rPr lang="zh-CN" altLang="en-US" dirty="0">
                  <a:solidFill>
                    <a:schemeClr val="tx1">
                      <a:lumMod val="75000"/>
                      <a:lumOff val="25000"/>
                    </a:schemeClr>
                  </a:solidFill>
                </a:rPr>
                <a:t>深度应用群数：</a:t>
              </a:r>
            </a:p>
          </p:txBody>
        </p:sp>
        <p:sp>
          <p:nvSpPr>
            <p:cNvPr id="39" name="对话气泡: 圆角矩形 38">
              <a:extLst>
                <a:ext uri="{FF2B5EF4-FFF2-40B4-BE49-F238E27FC236}">
                  <a16:creationId xmlns="" xmlns:a16="http://schemas.microsoft.com/office/drawing/2014/main" id="{D611C2BE-37CC-441F-8AC6-00CF64FB96E2}"/>
                </a:ext>
              </a:extLst>
            </p:cNvPr>
            <p:cNvSpPr/>
            <p:nvPr/>
          </p:nvSpPr>
          <p:spPr>
            <a:xfrm>
              <a:off x="9567222" y="1418455"/>
              <a:ext cx="2292328" cy="1344524"/>
            </a:xfrm>
            <a:prstGeom prst="wedgeRoundRectCallout">
              <a:avLst>
                <a:gd name="adj1" fmla="val -20833"/>
                <a:gd name="adj2" fmla="val 66454"/>
                <a:gd name="adj3" fmla="val 16667"/>
              </a:avLst>
            </a:prstGeom>
            <a:noFill/>
            <a:ln>
              <a:solidFill>
                <a:srgbClr val="0AA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 xmlns:a16="http://schemas.microsoft.com/office/drawing/2014/main" id="{8083B3F8-262D-4028-8CCE-F524783F2C14}"/>
              </a:ext>
            </a:extLst>
          </p:cNvPr>
          <p:cNvGrpSpPr/>
          <p:nvPr/>
        </p:nvGrpSpPr>
        <p:grpSpPr>
          <a:xfrm>
            <a:off x="0" y="766013"/>
            <a:ext cx="12191998" cy="6091987"/>
            <a:chOff x="0" y="766013"/>
            <a:chExt cx="12191998" cy="6091987"/>
          </a:xfrm>
        </p:grpSpPr>
        <p:sp>
          <p:nvSpPr>
            <p:cNvPr id="30" name="矩形 29">
              <a:extLst>
                <a:ext uri="{FF2B5EF4-FFF2-40B4-BE49-F238E27FC236}">
                  <a16:creationId xmlns="" xmlns:a16="http://schemas.microsoft.com/office/drawing/2014/main" id="{C3B6591D-7550-4A4D-89F0-2A78D06AC17A}"/>
                </a:ext>
              </a:extLst>
            </p:cNvPr>
            <p:cNvSpPr/>
            <p:nvPr/>
          </p:nvSpPr>
          <p:spPr>
            <a:xfrm>
              <a:off x="0" y="766013"/>
              <a:ext cx="12191998" cy="6091987"/>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8" name="图片 27">
              <a:extLst>
                <a:ext uri="{FF2B5EF4-FFF2-40B4-BE49-F238E27FC236}">
                  <a16:creationId xmlns="" xmlns:a16="http://schemas.microsoft.com/office/drawing/2014/main" id="{9420F303-B00B-4EAA-9651-040360647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826" y="990717"/>
              <a:ext cx="6354924" cy="1043545"/>
            </a:xfrm>
            <a:prstGeom prst="rect">
              <a:avLst/>
            </a:prstGeom>
          </p:spPr>
        </p:pic>
        <p:pic>
          <p:nvPicPr>
            <p:cNvPr id="34" name="图片 33">
              <a:extLst>
                <a:ext uri="{FF2B5EF4-FFF2-40B4-BE49-F238E27FC236}">
                  <a16:creationId xmlns="" xmlns:a16="http://schemas.microsoft.com/office/drawing/2014/main" id="{E150E101-C662-4C45-B9DF-C9D82B432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109" y="2139664"/>
              <a:ext cx="6353277" cy="1310781"/>
            </a:xfrm>
            <a:prstGeom prst="rect">
              <a:avLst/>
            </a:prstGeom>
          </p:spPr>
        </p:pic>
        <p:pic>
          <p:nvPicPr>
            <p:cNvPr id="38" name="图片 37">
              <a:extLst>
                <a:ext uri="{FF2B5EF4-FFF2-40B4-BE49-F238E27FC236}">
                  <a16:creationId xmlns="" xmlns:a16="http://schemas.microsoft.com/office/drawing/2014/main" id="{2E121B97-43E4-4346-8944-26C70DD97D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578" y="3557382"/>
              <a:ext cx="4710343" cy="3297240"/>
            </a:xfrm>
            <a:prstGeom prst="rect">
              <a:avLst/>
            </a:prstGeom>
          </p:spPr>
        </p:pic>
        <p:sp>
          <p:nvSpPr>
            <p:cNvPr id="41" name="文本框 40">
              <a:extLst>
                <a:ext uri="{FF2B5EF4-FFF2-40B4-BE49-F238E27FC236}">
                  <a16:creationId xmlns="" xmlns:a16="http://schemas.microsoft.com/office/drawing/2014/main" id="{34BEB11C-F7D9-41C2-8976-1897D066B0E3}"/>
                </a:ext>
              </a:extLst>
            </p:cNvPr>
            <p:cNvSpPr txBox="1"/>
            <p:nvPr/>
          </p:nvSpPr>
          <p:spPr>
            <a:xfrm>
              <a:off x="6944690" y="1369690"/>
              <a:ext cx="2031325" cy="461665"/>
            </a:xfrm>
            <a:prstGeom prst="rect">
              <a:avLst/>
            </a:prstGeom>
            <a:noFill/>
          </p:spPr>
          <p:txBody>
            <a:bodyPr wrap="none" rtlCol="0">
              <a:spAutoFit/>
            </a:bodyPr>
            <a:lstStyle/>
            <a:p>
              <a:r>
                <a:rPr lang="zh-CN" altLang="en-US" sz="2400" dirty="0">
                  <a:solidFill>
                    <a:srgbClr val="0AADFF"/>
                  </a:solidFill>
                </a:rPr>
                <a:t>用户反馈通知</a:t>
              </a:r>
            </a:p>
          </p:txBody>
        </p:sp>
        <p:sp>
          <p:nvSpPr>
            <p:cNvPr id="51" name="文本框 50">
              <a:extLst>
                <a:ext uri="{FF2B5EF4-FFF2-40B4-BE49-F238E27FC236}">
                  <a16:creationId xmlns="" xmlns:a16="http://schemas.microsoft.com/office/drawing/2014/main" id="{57627C28-FE44-40A7-9E33-4CAB6E4A13D3}"/>
                </a:ext>
              </a:extLst>
            </p:cNvPr>
            <p:cNvSpPr txBox="1"/>
            <p:nvPr/>
          </p:nvSpPr>
          <p:spPr>
            <a:xfrm>
              <a:off x="7001880" y="2564221"/>
              <a:ext cx="2031325" cy="461665"/>
            </a:xfrm>
            <a:prstGeom prst="rect">
              <a:avLst/>
            </a:prstGeom>
            <a:noFill/>
          </p:spPr>
          <p:txBody>
            <a:bodyPr wrap="none" rtlCol="0">
              <a:spAutoFit/>
            </a:bodyPr>
            <a:lstStyle/>
            <a:p>
              <a:r>
                <a:rPr lang="zh-CN" altLang="en-US" sz="2400" dirty="0">
                  <a:solidFill>
                    <a:srgbClr val="0AADFF"/>
                  </a:solidFill>
                </a:rPr>
                <a:t>圈内消息推送</a:t>
              </a:r>
            </a:p>
          </p:txBody>
        </p:sp>
        <p:sp>
          <p:nvSpPr>
            <p:cNvPr id="52" name="文本框 51">
              <a:extLst>
                <a:ext uri="{FF2B5EF4-FFF2-40B4-BE49-F238E27FC236}">
                  <a16:creationId xmlns="" xmlns:a16="http://schemas.microsoft.com/office/drawing/2014/main" id="{6E02956A-0FAB-4D84-A3C7-CD86A3784195}"/>
                </a:ext>
              </a:extLst>
            </p:cNvPr>
            <p:cNvSpPr txBox="1"/>
            <p:nvPr/>
          </p:nvSpPr>
          <p:spPr>
            <a:xfrm>
              <a:off x="5586626" y="4903058"/>
              <a:ext cx="2031325" cy="461665"/>
            </a:xfrm>
            <a:prstGeom prst="rect">
              <a:avLst/>
            </a:prstGeom>
            <a:noFill/>
          </p:spPr>
          <p:txBody>
            <a:bodyPr wrap="none" rtlCol="0">
              <a:spAutoFit/>
            </a:bodyPr>
            <a:lstStyle/>
            <a:p>
              <a:r>
                <a:rPr lang="zh-CN" altLang="en-US" sz="2400" dirty="0">
                  <a:solidFill>
                    <a:srgbClr val="0AADFF"/>
                  </a:solidFill>
                </a:rPr>
                <a:t>私人技术助手</a:t>
              </a:r>
            </a:p>
          </p:txBody>
        </p:sp>
      </p:grpSp>
      <p:sp>
        <p:nvSpPr>
          <p:cNvPr id="14" name="灯片编号占位符 13">
            <a:extLst>
              <a:ext uri="{FF2B5EF4-FFF2-40B4-BE49-F238E27FC236}">
                <a16:creationId xmlns="" xmlns:a16="http://schemas.microsoft.com/office/drawing/2014/main" id="{E0D12B28-E713-43B1-9E16-BA3D7752451F}"/>
              </a:ext>
            </a:extLst>
          </p:cNvPr>
          <p:cNvSpPr>
            <a:spLocks noGrp="1"/>
          </p:cNvSpPr>
          <p:nvPr>
            <p:ph type="sldNum" sz="quarter" idx="12"/>
          </p:nvPr>
        </p:nvSpPr>
        <p:spPr/>
        <p:txBody>
          <a:bodyPr/>
          <a:lstStyle/>
          <a:p>
            <a:fld id="{8F5C82E7-D8DA-4719-A994-DC25019B2676}" type="slidenum">
              <a:rPr lang="zh-CN" altLang="en-US" smtClean="0"/>
              <a:pPr/>
              <a:t>23</a:t>
            </a:fld>
            <a:r>
              <a:rPr lang="zh-CN" altLang="en-US"/>
              <a:t> </a:t>
            </a:r>
            <a:r>
              <a:rPr lang="en-US" altLang="zh-CN"/>
              <a:t>/ 40</a:t>
            </a:r>
            <a:endParaRPr lang="zh-CN" altLang="en-US" dirty="0"/>
          </a:p>
        </p:txBody>
      </p:sp>
    </p:spTree>
    <p:extLst>
      <p:ext uri="{BB962C8B-B14F-4D97-AF65-F5344CB8AC3E}">
        <p14:creationId xmlns:p14="http://schemas.microsoft.com/office/powerpoint/2010/main" val="34238559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900" decel="100000" fill="hold"/>
                                        <p:tgtEl>
                                          <p:spTgt spid="8"/>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58"/>
                                        </p:tgtEl>
                                        <p:attrNameLst>
                                          <p:attrName>style.visibility</p:attrName>
                                        </p:attrNameLst>
                                      </p:cBhvr>
                                      <p:to>
                                        <p:strVal val="visible"/>
                                      </p:to>
                                    </p:set>
                                    <p:anim calcmode="lin" valueType="num">
                                      <p:cBhvr>
                                        <p:cTn id="20" dur="500" fill="hold"/>
                                        <p:tgtEl>
                                          <p:spTgt spid="58"/>
                                        </p:tgtEl>
                                        <p:attrNameLst>
                                          <p:attrName>ppt_w</p:attrName>
                                        </p:attrNameLst>
                                      </p:cBhvr>
                                      <p:tavLst>
                                        <p:tav tm="0">
                                          <p:val>
                                            <p:fltVal val="0"/>
                                          </p:val>
                                        </p:tav>
                                        <p:tav tm="100000">
                                          <p:val>
                                            <p:strVal val="#ppt_w"/>
                                          </p:val>
                                        </p:tav>
                                      </p:tavLst>
                                    </p:anim>
                                    <p:anim calcmode="lin" valueType="num">
                                      <p:cBhvr>
                                        <p:cTn id="21" dur="500" fill="hold"/>
                                        <p:tgtEl>
                                          <p:spTgt spid="58"/>
                                        </p:tgtEl>
                                        <p:attrNameLst>
                                          <p:attrName>ppt_h</p:attrName>
                                        </p:attrNameLst>
                                      </p:cBhvr>
                                      <p:tavLst>
                                        <p:tav tm="0">
                                          <p:val>
                                            <p:fltVal val="0"/>
                                          </p:val>
                                        </p:tav>
                                        <p:tav tm="100000">
                                          <p:val>
                                            <p:strVal val="#ppt_h"/>
                                          </p:val>
                                        </p:tav>
                                      </p:tavLst>
                                    </p:anim>
                                    <p:animEffect transition="in" filter="fade">
                                      <p:cBhvr>
                                        <p:cTn id="22" dur="500"/>
                                        <p:tgtEl>
                                          <p:spTgt spid="5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p:cTn id="25" dur="500" fill="hold"/>
                                        <p:tgtEl>
                                          <p:spTgt spid="59"/>
                                        </p:tgtEl>
                                        <p:attrNameLst>
                                          <p:attrName>ppt_w</p:attrName>
                                        </p:attrNameLst>
                                      </p:cBhvr>
                                      <p:tavLst>
                                        <p:tav tm="0">
                                          <p:val>
                                            <p:fltVal val="0"/>
                                          </p:val>
                                        </p:tav>
                                        <p:tav tm="100000">
                                          <p:val>
                                            <p:strVal val="#ppt_w"/>
                                          </p:val>
                                        </p:tav>
                                      </p:tavLst>
                                    </p:anim>
                                    <p:anim calcmode="lin" valueType="num">
                                      <p:cBhvr>
                                        <p:cTn id="26" dur="500" fill="hold"/>
                                        <p:tgtEl>
                                          <p:spTgt spid="59"/>
                                        </p:tgtEl>
                                        <p:attrNameLst>
                                          <p:attrName>ppt_h</p:attrName>
                                        </p:attrNameLst>
                                      </p:cBhvr>
                                      <p:tavLst>
                                        <p:tav tm="0">
                                          <p:val>
                                            <p:fltVal val="0"/>
                                          </p:val>
                                        </p:tav>
                                        <p:tav tm="100000">
                                          <p:val>
                                            <p:strVal val="#ppt_h"/>
                                          </p:val>
                                        </p:tav>
                                      </p:tavLst>
                                    </p:anim>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right)">
                                      <p:cBhvr>
                                        <p:cTn id="32" dur="500"/>
                                        <p:tgtEl>
                                          <p:spTgt spid="61"/>
                                        </p:tgtEl>
                                      </p:cBhvr>
                                    </p:animEffect>
                                  </p:childTnLst>
                                </p:cTn>
                              </p:par>
                              <p:par>
                                <p:cTn id="33" presetID="22" presetClass="entr" presetSubtype="2" fill="hold"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right)">
                                      <p:cBhvr>
                                        <p:cTn id="35" dur="500"/>
                                        <p:tgtEl>
                                          <p:spTgt spid="68"/>
                                        </p:tgtEl>
                                      </p:cBhvr>
                                    </p:animEffect>
                                  </p:childTnLst>
                                </p:cTn>
                              </p:par>
                              <p:par>
                                <p:cTn id="36" presetID="22" presetClass="entr" presetSubtype="2"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right)">
                                      <p:cBhvr>
                                        <p:cTn id="38" dur="500"/>
                                        <p:tgtEl>
                                          <p:spTgt spid="9"/>
                                        </p:tgtEl>
                                      </p:cBhvr>
                                    </p:animEffect>
                                  </p:childTnLst>
                                </p:cTn>
                              </p:par>
                              <p:par>
                                <p:cTn id="39" presetID="22" presetClass="entr" presetSubtype="2"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wipe(right)">
                                      <p:cBhvr>
                                        <p:cTn id="41" dur="500"/>
                                        <p:tgtEl>
                                          <p:spTgt spid="63"/>
                                        </p:tgtEl>
                                      </p:cBhvr>
                                    </p:animEffect>
                                  </p:childTnLst>
                                </p:cTn>
                              </p:par>
                              <p:par>
                                <p:cTn id="42" presetID="22" presetClass="entr" presetSubtype="2" fill="hold"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wipe(right)">
                                      <p:cBhvr>
                                        <p:cTn id="44" dur="500"/>
                                        <p:tgtEl>
                                          <p:spTgt spid="6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4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down)">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文本框 6"/>
          <p:cNvSpPr txBox="1"/>
          <p:nvPr/>
        </p:nvSpPr>
        <p:spPr>
          <a:xfrm>
            <a:off x="491080" y="304348"/>
            <a:ext cx="3023585" cy="461665"/>
          </a:xfrm>
          <a:prstGeom prst="rect">
            <a:avLst/>
          </a:prstGeom>
          <a:noFill/>
        </p:spPr>
        <p:txBody>
          <a:bodyPr wrap="none" rtlCol="0">
            <a:spAutoFit/>
          </a:bodyPr>
          <a:lstStyle/>
          <a:p>
            <a:pPr algn="ctr"/>
            <a:r>
              <a:rPr lang="zh-CN" altLang="en-US" sz="2400" dirty="0">
                <a:solidFill>
                  <a:schemeClr val="tx1">
                    <a:lumMod val="75000"/>
                    <a:lumOff val="25000"/>
                  </a:schemeClr>
                </a:solidFill>
              </a:rPr>
              <a:t>码客的从</a:t>
            </a:r>
            <a:r>
              <a:rPr lang="en-US" altLang="zh-CN" sz="2400" dirty="0">
                <a:solidFill>
                  <a:schemeClr val="tx1">
                    <a:lumMod val="75000"/>
                    <a:lumOff val="25000"/>
                  </a:schemeClr>
                </a:solidFill>
              </a:rPr>
              <a:t>0</a:t>
            </a:r>
            <a:r>
              <a:rPr lang="zh-CN" altLang="en-US" sz="2400" dirty="0">
                <a:solidFill>
                  <a:schemeClr val="tx1">
                    <a:lumMod val="75000"/>
                    <a:lumOff val="25000"/>
                  </a:schemeClr>
                </a:solidFill>
              </a:rPr>
              <a:t>到</a:t>
            </a:r>
            <a:r>
              <a:rPr lang="en-US" altLang="zh-CN" sz="2400" dirty="0">
                <a:solidFill>
                  <a:schemeClr val="tx1">
                    <a:lumMod val="75000"/>
                    <a:lumOff val="25000"/>
                  </a:schemeClr>
                </a:solidFill>
              </a:rPr>
              <a:t>1 – </a:t>
            </a:r>
            <a:r>
              <a:rPr lang="zh-CN" altLang="en-US" sz="2400" dirty="0">
                <a:solidFill>
                  <a:schemeClr val="tx1">
                    <a:lumMod val="75000"/>
                    <a:lumOff val="25000"/>
                  </a:schemeClr>
                </a:solidFill>
              </a:rPr>
              <a:t>联动</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3464" y="2890435"/>
            <a:ext cx="3466503" cy="1076517"/>
          </a:xfrm>
          <a:prstGeom prst="rect">
            <a:avLst/>
          </a:prstGeom>
        </p:spPr>
      </p:pic>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6803" y="2890435"/>
            <a:ext cx="4230713" cy="1076517"/>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5321221" y="2751527"/>
            <a:ext cx="1354328" cy="1354328"/>
          </a:xfrm>
          <a:prstGeom prst="rect">
            <a:avLst/>
          </a:prstGeom>
        </p:spPr>
      </p:pic>
      <p:sp>
        <p:nvSpPr>
          <p:cNvPr id="3" name="椭圆 2"/>
          <p:cNvSpPr/>
          <p:nvPr/>
        </p:nvSpPr>
        <p:spPr>
          <a:xfrm>
            <a:off x="3859127" y="1200430"/>
            <a:ext cx="1054249" cy="1054249"/>
          </a:xfrm>
          <a:prstGeom prst="ellipse">
            <a:avLst/>
          </a:prstGeom>
          <a:solidFill>
            <a:srgbClr val="527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开源项目</a:t>
            </a:r>
          </a:p>
        </p:txBody>
      </p:sp>
      <p:sp>
        <p:nvSpPr>
          <p:cNvPr id="9" name="椭圆 8"/>
          <p:cNvSpPr/>
          <p:nvPr/>
        </p:nvSpPr>
        <p:spPr>
          <a:xfrm>
            <a:off x="1683188" y="1200428"/>
            <a:ext cx="1054249" cy="1054249"/>
          </a:xfrm>
          <a:prstGeom prst="ellipse">
            <a:avLst/>
          </a:prstGeom>
          <a:solidFill>
            <a:srgbClr val="527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代码数据</a:t>
            </a:r>
          </a:p>
        </p:txBody>
      </p:sp>
      <p:sp>
        <p:nvSpPr>
          <p:cNvPr id="10" name="椭圆 9"/>
          <p:cNvSpPr/>
          <p:nvPr/>
        </p:nvSpPr>
        <p:spPr>
          <a:xfrm>
            <a:off x="7156756" y="1200432"/>
            <a:ext cx="1054249" cy="1054249"/>
          </a:xfrm>
          <a:prstGeom prst="ellipse">
            <a:avLst/>
          </a:prstGeom>
          <a:solidFill>
            <a:srgbClr val="FF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开源广场</a:t>
            </a:r>
          </a:p>
        </p:txBody>
      </p:sp>
      <p:sp>
        <p:nvSpPr>
          <p:cNvPr id="11" name="椭圆 10"/>
          <p:cNvSpPr/>
          <p:nvPr/>
        </p:nvSpPr>
        <p:spPr>
          <a:xfrm>
            <a:off x="9332695" y="1200427"/>
            <a:ext cx="1054249" cy="1054249"/>
          </a:xfrm>
          <a:prstGeom prst="ellipse">
            <a:avLst/>
          </a:prstGeom>
          <a:solidFill>
            <a:srgbClr val="FF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技术名片</a:t>
            </a:r>
          </a:p>
        </p:txBody>
      </p:sp>
      <p:sp>
        <p:nvSpPr>
          <p:cNvPr id="12" name="左右箭头 11"/>
          <p:cNvSpPr/>
          <p:nvPr/>
        </p:nvSpPr>
        <p:spPr>
          <a:xfrm>
            <a:off x="5633421" y="1523158"/>
            <a:ext cx="925158" cy="40879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左右箭头 13"/>
          <p:cNvSpPr/>
          <p:nvPr/>
        </p:nvSpPr>
        <p:spPr>
          <a:xfrm>
            <a:off x="5633421" y="4926049"/>
            <a:ext cx="925158" cy="40879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859127" y="4603319"/>
            <a:ext cx="1054249" cy="1054249"/>
          </a:xfrm>
          <a:prstGeom prst="ellipse">
            <a:avLst/>
          </a:prstGeom>
          <a:solidFill>
            <a:srgbClr val="527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功能运营</a:t>
            </a:r>
          </a:p>
        </p:txBody>
      </p:sp>
      <p:sp>
        <p:nvSpPr>
          <p:cNvPr id="16" name="椭圆 15"/>
          <p:cNvSpPr/>
          <p:nvPr/>
        </p:nvSpPr>
        <p:spPr>
          <a:xfrm>
            <a:off x="7156756" y="4603319"/>
            <a:ext cx="1054249" cy="1054249"/>
          </a:xfrm>
          <a:prstGeom prst="ellipse">
            <a:avLst/>
          </a:prstGeom>
          <a:solidFill>
            <a:srgbClr val="FF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吉祥物</a:t>
            </a:r>
          </a:p>
        </p:txBody>
      </p:sp>
      <p:sp>
        <p:nvSpPr>
          <p:cNvPr id="13" name="灯片编号占位符 12">
            <a:extLst>
              <a:ext uri="{FF2B5EF4-FFF2-40B4-BE49-F238E27FC236}">
                <a16:creationId xmlns="" xmlns:a16="http://schemas.microsoft.com/office/drawing/2014/main" id="{57C81B04-E1D0-4A71-8E61-3F76219D6A4D}"/>
              </a:ext>
            </a:extLst>
          </p:cNvPr>
          <p:cNvSpPr>
            <a:spLocks noGrp="1"/>
          </p:cNvSpPr>
          <p:nvPr>
            <p:ph type="sldNum" sz="quarter" idx="12"/>
          </p:nvPr>
        </p:nvSpPr>
        <p:spPr/>
        <p:txBody>
          <a:bodyPr/>
          <a:lstStyle/>
          <a:p>
            <a:fld id="{8F5C82E7-D8DA-4719-A994-DC25019B2676}" type="slidenum">
              <a:rPr lang="zh-CN" altLang="en-US" smtClean="0"/>
              <a:pPr/>
              <a:t>24</a:t>
            </a:fld>
            <a:r>
              <a:rPr lang="zh-CN" altLang="en-US"/>
              <a:t> </a:t>
            </a:r>
            <a:r>
              <a:rPr lang="en-US" altLang="zh-CN"/>
              <a:t>/ 40</a:t>
            </a:r>
            <a:endParaRPr lang="zh-CN" altLang="en-US" dirty="0"/>
          </a:p>
        </p:txBody>
      </p:sp>
    </p:spTree>
    <p:extLst>
      <p:ext uri="{BB962C8B-B14F-4D97-AF65-F5344CB8AC3E}">
        <p14:creationId xmlns:p14="http://schemas.microsoft.com/office/powerpoint/2010/main" val="891425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par>
                          <p:cTn id="32" fill="hold">
                            <p:stCondLst>
                              <p:cond delay="1000"/>
                            </p:stCondLst>
                            <p:childTnLst>
                              <p:par>
                                <p:cTn id="33" presetID="17" presetClass="entr" presetSubtype="1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childTnLst>
                          </p:cTn>
                        </p:par>
                        <p:par>
                          <p:cTn id="49" fill="hold">
                            <p:stCondLst>
                              <p:cond delay="500"/>
                            </p:stCondLst>
                            <p:childTnLst>
                              <p:par>
                                <p:cTn id="50" presetID="17" presetClass="entr" presetSubtype="1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4" grpId="0" animBg="1"/>
      <p:bldP spid="1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文本框 6"/>
          <p:cNvSpPr txBox="1"/>
          <p:nvPr/>
        </p:nvSpPr>
        <p:spPr>
          <a:xfrm>
            <a:off x="491080" y="304348"/>
            <a:ext cx="3023585" cy="461665"/>
          </a:xfrm>
          <a:prstGeom prst="rect">
            <a:avLst/>
          </a:prstGeom>
          <a:noFill/>
        </p:spPr>
        <p:txBody>
          <a:bodyPr wrap="none" rtlCol="0">
            <a:spAutoFit/>
          </a:bodyPr>
          <a:lstStyle/>
          <a:p>
            <a:pPr algn="ctr"/>
            <a:r>
              <a:rPr lang="zh-CN" altLang="en-US" sz="2400" dirty="0">
                <a:solidFill>
                  <a:schemeClr val="tx1">
                    <a:lumMod val="75000"/>
                    <a:lumOff val="25000"/>
                  </a:schemeClr>
                </a:solidFill>
              </a:rPr>
              <a:t>码客的从</a:t>
            </a:r>
            <a:r>
              <a:rPr lang="en-US" altLang="zh-CN" sz="2400" dirty="0">
                <a:solidFill>
                  <a:schemeClr val="tx1">
                    <a:lumMod val="75000"/>
                    <a:lumOff val="25000"/>
                  </a:schemeClr>
                </a:solidFill>
              </a:rPr>
              <a:t>0</a:t>
            </a:r>
            <a:r>
              <a:rPr lang="zh-CN" altLang="en-US" sz="2400" dirty="0">
                <a:solidFill>
                  <a:schemeClr val="tx1">
                    <a:lumMod val="75000"/>
                    <a:lumOff val="25000"/>
                  </a:schemeClr>
                </a:solidFill>
              </a:rPr>
              <a:t>到</a:t>
            </a:r>
            <a:r>
              <a:rPr lang="en-US" altLang="zh-CN" sz="2400" dirty="0">
                <a:solidFill>
                  <a:schemeClr val="tx1">
                    <a:lumMod val="75000"/>
                    <a:lumOff val="25000"/>
                  </a:schemeClr>
                </a:solidFill>
              </a:rPr>
              <a:t>1 – </a:t>
            </a:r>
            <a:r>
              <a:rPr lang="zh-CN" altLang="en-US" sz="2400" dirty="0">
                <a:solidFill>
                  <a:schemeClr val="tx1">
                    <a:lumMod val="75000"/>
                    <a:lumOff val="25000"/>
                  </a:schemeClr>
                </a:solidFill>
              </a:rPr>
              <a:t>联动</a:t>
            </a:r>
          </a:p>
        </p:txBody>
      </p:sp>
      <p:pic>
        <p:nvPicPr>
          <p:cNvPr id="9" name="图片 8">
            <a:extLst>
              <a:ext uri="{FF2B5EF4-FFF2-40B4-BE49-F238E27FC236}">
                <a16:creationId xmlns="" xmlns:a16="http://schemas.microsoft.com/office/drawing/2014/main" id="{D219568D-D508-5B42-BCF9-41D980D05C22}"/>
              </a:ext>
            </a:extLst>
          </p:cNvPr>
          <p:cNvPicPr>
            <a:picLocks noChangeAspect="1"/>
          </p:cNvPicPr>
          <p:nvPr/>
        </p:nvPicPr>
        <p:blipFill rotWithShape="1">
          <a:blip r:embed="rId3"/>
          <a:srcRect t="10978" b="10052"/>
          <a:stretch/>
        </p:blipFill>
        <p:spPr>
          <a:xfrm>
            <a:off x="8050705" y="1047391"/>
            <a:ext cx="4011529" cy="2214264"/>
          </a:xfrm>
          <a:prstGeom prst="rect">
            <a:avLst/>
          </a:prstGeom>
          <a:effectLst>
            <a:outerShdw blurRad="50800" dist="38100" dir="2700000" algn="tl" rotWithShape="0">
              <a:prstClr val="black">
                <a:alpha val="40000"/>
              </a:prstClr>
            </a:outerShdw>
          </a:effectLst>
        </p:spPr>
      </p:pic>
      <p:pic>
        <p:nvPicPr>
          <p:cNvPr id="10" name="图片 9">
            <a:extLst>
              <a:ext uri="{FF2B5EF4-FFF2-40B4-BE49-F238E27FC236}">
                <a16:creationId xmlns="" xmlns:a16="http://schemas.microsoft.com/office/drawing/2014/main" id="{7F2C65D7-A048-CF44-97C2-53010C32422F}"/>
              </a:ext>
            </a:extLst>
          </p:cNvPr>
          <p:cNvPicPr>
            <a:picLocks noChangeAspect="1"/>
          </p:cNvPicPr>
          <p:nvPr/>
        </p:nvPicPr>
        <p:blipFill>
          <a:blip r:embed="rId4"/>
          <a:stretch>
            <a:fillRect/>
          </a:stretch>
        </p:blipFill>
        <p:spPr>
          <a:xfrm>
            <a:off x="192864" y="1923793"/>
            <a:ext cx="7626967" cy="566245"/>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 xmlns:a16="http://schemas.microsoft.com/office/drawing/2014/main" id="{C3A144B6-2DB9-E04F-A525-96A53F1DB707}"/>
              </a:ext>
            </a:extLst>
          </p:cNvPr>
          <p:cNvPicPr>
            <a:picLocks noChangeAspect="1"/>
          </p:cNvPicPr>
          <p:nvPr/>
        </p:nvPicPr>
        <p:blipFill>
          <a:blip r:embed="rId5"/>
          <a:stretch>
            <a:fillRect/>
          </a:stretch>
        </p:blipFill>
        <p:spPr>
          <a:xfrm>
            <a:off x="192864" y="2601693"/>
            <a:ext cx="5352215" cy="579414"/>
          </a:xfrm>
          <a:prstGeom prst="rect">
            <a:avLst/>
          </a:prstGeom>
          <a:effectLst>
            <a:outerShdw blurRad="50800" dist="38100" dir="2700000" algn="tl" rotWithShape="0">
              <a:prstClr val="black">
                <a:alpha val="40000"/>
              </a:prstClr>
            </a:outerShdw>
          </a:effectLst>
        </p:spPr>
      </p:pic>
      <p:pic>
        <p:nvPicPr>
          <p:cNvPr id="12" name="图片 11" descr="图片包含 屏幕截图&#10;&#10;描述已自动生成">
            <a:extLst>
              <a:ext uri="{FF2B5EF4-FFF2-40B4-BE49-F238E27FC236}">
                <a16:creationId xmlns="" xmlns:a16="http://schemas.microsoft.com/office/drawing/2014/main" id="{7321C7CC-0CF6-0B47-A2F3-689F2C617073}"/>
              </a:ext>
            </a:extLst>
          </p:cNvPr>
          <p:cNvPicPr>
            <a:picLocks noChangeAspect="1"/>
          </p:cNvPicPr>
          <p:nvPr/>
        </p:nvPicPr>
        <p:blipFill>
          <a:blip r:embed="rId6"/>
          <a:stretch>
            <a:fillRect/>
          </a:stretch>
        </p:blipFill>
        <p:spPr>
          <a:xfrm>
            <a:off x="249723" y="5392173"/>
            <a:ext cx="3813079" cy="1276312"/>
          </a:xfrm>
          <a:prstGeom prst="rect">
            <a:avLst/>
          </a:prstGeom>
        </p:spPr>
      </p:pic>
      <p:pic>
        <p:nvPicPr>
          <p:cNvPr id="13" name="图片 12" descr="图片包含 屏幕截图&#10;&#10;描述已自动生成">
            <a:extLst>
              <a:ext uri="{FF2B5EF4-FFF2-40B4-BE49-F238E27FC236}">
                <a16:creationId xmlns="" xmlns:a16="http://schemas.microsoft.com/office/drawing/2014/main" id="{E977E3C4-34CF-534D-99EB-CF0FA9F45FDF}"/>
              </a:ext>
            </a:extLst>
          </p:cNvPr>
          <p:cNvPicPr>
            <a:picLocks noChangeAspect="1"/>
          </p:cNvPicPr>
          <p:nvPr/>
        </p:nvPicPr>
        <p:blipFill>
          <a:blip r:embed="rId7"/>
          <a:stretch>
            <a:fillRect/>
          </a:stretch>
        </p:blipFill>
        <p:spPr>
          <a:xfrm>
            <a:off x="225148" y="3338584"/>
            <a:ext cx="4959187" cy="1976161"/>
          </a:xfrm>
          <a:prstGeom prst="rect">
            <a:avLst/>
          </a:prstGeom>
          <a:effectLst>
            <a:outerShdw blurRad="50800" dist="38100" dir="2700000" algn="tl" rotWithShape="0">
              <a:prstClr val="black">
                <a:alpha val="40000"/>
              </a:prstClr>
            </a:outerShdw>
          </a:effectLst>
        </p:spPr>
      </p:pic>
      <p:pic>
        <p:nvPicPr>
          <p:cNvPr id="14" name="图片 13">
            <a:extLst>
              <a:ext uri="{FF2B5EF4-FFF2-40B4-BE49-F238E27FC236}">
                <a16:creationId xmlns="" xmlns:a16="http://schemas.microsoft.com/office/drawing/2014/main" id="{DA4645BA-9750-FA4C-9435-A399FBF401C5}"/>
              </a:ext>
            </a:extLst>
          </p:cNvPr>
          <p:cNvPicPr>
            <a:picLocks noChangeAspect="1"/>
          </p:cNvPicPr>
          <p:nvPr/>
        </p:nvPicPr>
        <p:blipFill>
          <a:blip r:embed="rId8"/>
          <a:stretch>
            <a:fillRect/>
          </a:stretch>
        </p:blipFill>
        <p:spPr>
          <a:xfrm>
            <a:off x="192864" y="816893"/>
            <a:ext cx="7586133" cy="995245"/>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 xmlns:a16="http://schemas.microsoft.com/office/drawing/2014/main" id="{CF71DD26-37D3-3947-B626-FA1936B05C70}"/>
              </a:ext>
            </a:extLst>
          </p:cNvPr>
          <p:cNvPicPr>
            <a:picLocks noChangeAspect="1"/>
          </p:cNvPicPr>
          <p:nvPr/>
        </p:nvPicPr>
        <p:blipFill rotWithShape="1">
          <a:blip r:embed="rId9"/>
          <a:srcRect l="-834" t="4373" r="3090" b="1557"/>
          <a:stretch/>
        </p:blipFill>
        <p:spPr>
          <a:xfrm>
            <a:off x="5849257" y="3576927"/>
            <a:ext cx="6212977" cy="3091558"/>
          </a:xfrm>
          <a:prstGeom prst="rect">
            <a:avLst/>
          </a:prstGeom>
          <a:effectLst>
            <a:outerShdw blurRad="50800" dist="38100" dir="2700000" algn="tl" rotWithShape="0">
              <a:prstClr val="black">
                <a:alpha val="40000"/>
              </a:prstClr>
            </a:outerShdw>
          </a:effectLst>
        </p:spPr>
      </p:pic>
      <p:sp>
        <p:nvSpPr>
          <p:cNvPr id="4" name="矩形 3"/>
          <p:cNvSpPr/>
          <p:nvPr/>
        </p:nvSpPr>
        <p:spPr>
          <a:xfrm>
            <a:off x="0" y="816893"/>
            <a:ext cx="12192000" cy="604110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 xmlns:a16="http://schemas.microsoft.com/office/drawing/2014/main" id="{4929A568-20AB-45C8-9AA1-4B1E38BA3524}"/>
              </a:ext>
            </a:extLst>
          </p:cNvPr>
          <p:cNvGrpSpPr/>
          <p:nvPr/>
        </p:nvGrpSpPr>
        <p:grpSpPr>
          <a:xfrm>
            <a:off x="3760519" y="1463455"/>
            <a:ext cx="4634088" cy="4566874"/>
            <a:chOff x="3760519" y="1463455"/>
            <a:chExt cx="4634088" cy="4566874"/>
          </a:xfrm>
        </p:grpSpPr>
        <p:sp>
          <p:nvSpPr>
            <p:cNvPr id="16" name="椭圆 15">
              <a:extLst>
                <a:ext uri="{FF2B5EF4-FFF2-40B4-BE49-F238E27FC236}">
                  <a16:creationId xmlns="" xmlns:a16="http://schemas.microsoft.com/office/drawing/2014/main" id="{6AD45C68-13FD-7A45-8EE1-304982078694}"/>
                </a:ext>
              </a:extLst>
            </p:cNvPr>
            <p:cNvSpPr/>
            <p:nvPr/>
          </p:nvSpPr>
          <p:spPr>
            <a:xfrm>
              <a:off x="3760519" y="1463455"/>
              <a:ext cx="4634088" cy="4566874"/>
            </a:xfrm>
            <a:prstGeom prst="ellipse">
              <a:avLst/>
            </a:prstGeom>
            <a:solidFill>
              <a:schemeClr val="bg1"/>
            </a:solidFill>
            <a:ln>
              <a:noFill/>
            </a:ln>
            <a:effectLst>
              <a:glow rad="190500">
                <a:srgbClr val="FFA800">
                  <a:alpha val="40000"/>
                </a:srgbClr>
              </a:glow>
              <a:outerShdw blurRad="63500" sx="102000" sy="102000" algn="ctr" rotWithShape="0">
                <a:srgbClr val="FFA8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7" name="图片 16">
              <a:extLst>
                <a:ext uri="{FF2B5EF4-FFF2-40B4-BE49-F238E27FC236}">
                  <a16:creationId xmlns="" xmlns:a16="http://schemas.microsoft.com/office/drawing/2014/main" id="{481BCB8B-A841-094F-8046-0E9051D87F87}"/>
                </a:ext>
              </a:extLst>
            </p:cNvPr>
            <p:cNvPicPr>
              <a:picLocks noChangeAspect="1"/>
            </p:cNvPicPr>
            <p:nvPr/>
          </p:nvPicPr>
          <p:blipFill>
            <a:blip r:embed="rId10"/>
            <a:stretch>
              <a:fillRect/>
            </a:stretch>
          </p:blipFill>
          <p:spPr>
            <a:xfrm>
              <a:off x="5456043" y="3098346"/>
              <a:ext cx="1270000" cy="1270000"/>
            </a:xfrm>
            <a:prstGeom prst="rect">
              <a:avLst/>
            </a:prstGeom>
          </p:spPr>
        </p:pic>
        <p:sp>
          <p:nvSpPr>
            <p:cNvPr id="18" name="矩形 17">
              <a:extLst>
                <a:ext uri="{FF2B5EF4-FFF2-40B4-BE49-F238E27FC236}">
                  <a16:creationId xmlns="" xmlns:a16="http://schemas.microsoft.com/office/drawing/2014/main" id="{98E229F5-7166-ED4E-ACA4-C62E5891DF0E}"/>
                </a:ext>
              </a:extLst>
            </p:cNvPr>
            <p:cNvSpPr/>
            <p:nvPr/>
          </p:nvSpPr>
          <p:spPr>
            <a:xfrm>
              <a:off x="5619736" y="1762059"/>
              <a:ext cx="902811" cy="646331"/>
            </a:xfrm>
            <a:prstGeom prst="rect">
              <a:avLst/>
            </a:prstGeom>
          </p:spPr>
          <p:txBody>
            <a:bodyPr wrap="none">
              <a:spAutoFit/>
            </a:bodyPr>
            <a:lstStyle/>
            <a:p>
              <a:r>
                <a:rPr lang="en-US" altLang="zh-CN" sz="3600" b="1" dirty="0">
                  <a:solidFill>
                    <a:srgbClr val="0AADFF"/>
                  </a:solidFill>
                </a:rPr>
                <a:t>KM</a:t>
              </a:r>
              <a:endParaRPr lang="zh-CN" altLang="en-US" sz="3600" b="1" dirty="0">
                <a:solidFill>
                  <a:srgbClr val="0AADFF"/>
                </a:solidFill>
              </a:endParaRPr>
            </a:p>
          </p:txBody>
        </p:sp>
        <p:sp>
          <p:nvSpPr>
            <p:cNvPr id="19" name="矩形 18">
              <a:extLst>
                <a:ext uri="{FF2B5EF4-FFF2-40B4-BE49-F238E27FC236}">
                  <a16:creationId xmlns="" xmlns:a16="http://schemas.microsoft.com/office/drawing/2014/main" id="{C43340D9-48E3-C34B-8AA1-7B0ACBD28AFF}"/>
                </a:ext>
              </a:extLst>
            </p:cNvPr>
            <p:cNvSpPr/>
            <p:nvPr/>
          </p:nvSpPr>
          <p:spPr>
            <a:xfrm>
              <a:off x="4217701" y="2292404"/>
              <a:ext cx="1191352" cy="830997"/>
            </a:xfrm>
            <a:prstGeom prst="rect">
              <a:avLst/>
            </a:prstGeom>
          </p:spPr>
          <p:txBody>
            <a:bodyPr wrap="none">
              <a:spAutoFit/>
            </a:bodyPr>
            <a:lstStyle/>
            <a:p>
              <a:pPr algn="ctr"/>
              <a:r>
                <a:rPr lang="en-US" altLang="zh-CN" sz="2400" dirty="0"/>
                <a:t>HR</a:t>
              </a:r>
              <a:r>
                <a:rPr lang="zh-CN" altLang="en-US" sz="2400" dirty="0"/>
                <a:t>助手</a:t>
              </a:r>
              <a:r>
                <a:rPr lang="en-US" altLang="zh-CN" sz="2400" dirty="0"/>
                <a:t/>
              </a:r>
              <a:br>
                <a:rPr lang="en-US" altLang="zh-CN" sz="2400" dirty="0"/>
              </a:br>
              <a:r>
                <a:rPr lang="en-US" altLang="zh-CN" sz="2400" dirty="0"/>
                <a:t>(</a:t>
              </a:r>
              <a:r>
                <a:rPr lang="zh-CN" altLang="en-US" sz="2400" dirty="0"/>
                <a:t>鹅知</a:t>
              </a:r>
              <a:r>
                <a:rPr lang="en-US" altLang="zh-CN" sz="2400" dirty="0"/>
                <a:t>)</a:t>
              </a:r>
              <a:endParaRPr lang="zh-CN" altLang="en-US" sz="2400" dirty="0"/>
            </a:p>
          </p:txBody>
        </p:sp>
        <p:sp>
          <p:nvSpPr>
            <p:cNvPr id="20" name="矩形 19">
              <a:extLst>
                <a:ext uri="{FF2B5EF4-FFF2-40B4-BE49-F238E27FC236}">
                  <a16:creationId xmlns="" xmlns:a16="http://schemas.microsoft.com/office/drawing/2014/main" id="{C96BF41C-AD77-534A-89E4-702D07649C34}"/>
                </a:ext>
              </a:extLst>
            </p:cNvPr>
            <p:cNvSpPr/>
            <p:nvPr/>
          </p:nvSpPr>
          <p:spPr>
            <a:xfrm>
              <a:off x="3963618" y="3477856"/>
              <a:ext cx="800219" cy="461665"/>
            </a:xfrm>
            <a:prstGeom prst="rect">
              <a:avLst/>
            </a:prstGeom>
          </p:spPr>
          <p:txBody>
            <a:bodyPr wrap="none">
              <a:spAutoFit/>
            </a:bodyPr>
            <a:lstStyle/>
            <a:p>
              <a:pPr algn="ctr"/>
              <a:r>
                <a:rPr lang="zh-CN" altLang="en-US" sz="2400" dirty="0"/>
                <a:t>光合</a:t>
              </a:r>
            </a:p>
          </p:txBody>
        </p:sp>
        <p:sp>
          <p:nvSpPr>
            <p:cNvPr id="21" name="矩形 20">
              <a:extLst>
                <a:ext uri="{FF2B5EF4-FFF2-40B4-BE49-F238E27FC236}">
                  <a16:creationId xmlns="" xmlns:a16="http://schemas.microsoft.com/office/drawing/2014/main" id="{B06A1F42-8B1E-814F-80A4-7E2AFAF053D9}"/>
                </a:ext>
              </a:extLst>
            </p:cNvPr>
            <p:cNvSpPr/>
            <p:nvPr/>
          </p:nvSpPr>
          <p:spPr>
            <a:xfrm>
              <a:off x="4055951" y="4351683"/>
              <a:ext cx="1415772" cy="461665"/>
            </a:xfrm>
            <a:prstGeom prst="rect">
              <a:avLst/>
            </a:prstGeom>
          </p:spPr>
          <p:txBody>
            <a:bodyPr wrap="none">
              <a:spAutoFit/>
            </a:bodyPr>
            <a:lstStyle/>
            <a:p>
              <a:pPr algn="ctr"/>
              <a:r>
                <a:rPr lang="zh-CN" altLang="en-US" sz="2400" dirty="0"/>
                <a:t>科技云端</a:t>
              </a:r>
            </a:p>
          </p:txBody>
        </p:sp>
        <p:sp>
          <p:nvSpPr>
            <p:cNvPr id="22" name="矩形 21">
              <a:extLst>
                <a:ext uri="{FF2B5EF4-FFF2-40B4-BE49-F238E27FC236}">
                  <a16:creationId xmlns="" xmlns:a16="http://schemas.microsoft.com/office/drawing/2014/main" id="{53AF8803-BDEB-7B47-925E-E9A7161EFFCE}"/>
                </a:ext>
              </a:extLst>
            </p:cNvPr>
            <p:cNvSpPr/>
            <p:nvPr/>
          </p:nvSpPr>
          <p:spPr>
            <a:xfrm>
              <a:off x="6091043" y="5187109"/>
              <a:ext cx="963726" cy="461665"/>
            </a:xfrm>
            <a:prstGeom prst="rect">
              <a:avLst/>
            </a:prstGeom>
          </p:spPr>
          <p:txBody>
            <a:bodyPr wrap="none">
              <a:spAutoFit/>
            </a:bodyPr>
            <a:lstStyle/>
            <a:p>
              <a:pPr algn="ctr"/>
              <a:r>
                <a:rPr lang="en-US" altLang="zh-CN" sz="2400" dirty="0"/>
                <a:t>Hippy</a:t>
              </a:r>
              <a:endParaRPr lang="zh-CN" altLang="en-US" sz="2400" dirty="0"/>
            </a:p>
          </p:txBody>
        </p:sp>
        <p:sp>
          <p:nvSpPr>
            <p:cNvPr id="23" name="矩形 22">
              <a:extLst>
                <a:ext uri="{FF2B5EF4-FFF2-40B4-BE49-F238E27FC236}">
                  <a16:creationId xmlns="" xmlns:a16="http://schemas.microsoft.com/office/drawing/2014/main" id="{17355678-D612-8044-93DF-C059CCEC6137}"/>
                </a:ext>
              </a:extLst>
            </p:cNvPr>
            <p:cNvSpPr/>
            <p:nvPr/>
          </p:nvSpPr>
          <p:spPr>
            <a:xfrm>
              <a:off x="4881284" y="5022492"/>
              <a:ext cx="771366" cy="461665"/>
            </a:xfrm>
            <a:prstGeom prst="rect">
              <a:avLst/>
            </a:prstGeom>
          </p:spPr>
          <p:txBody>
            <a:bodyPr wrap="none">
              <a:spAutoFit/>
            </a:bodyPr>
            <a:lstStyle/>
            <a:p>
              <a:pPr algn="ctr"/>
              <a:r>
                <a:rPr lang="en-US" altLang="zh-CN" sz="2400" dirty="0"/>
                <a:t>QTA</a:t>
              </a:r>
              <a:endParaRPr lang="zh-CN" altLang="en-US" sz="2400" dirty="0"/>
            </a:p>
          </p:txBody>
        </p:sp>
        <p:sp>
          <p:nvSpPr>
            <p:cNvPr id="24" name="矩形 23">
              <a:extLst>
                <a:ext uri="{FF2B5EF4-FFF2-40B4-BE49-F238E27FC236}">
                  <a16:creationId xmlns="" xmlns:a16="http://schemas.microsoft.com/office/drawing/2014/main" id="{2032234F-258C-434B-BAF8-3EB4C97678D2}"/>
                </a:ext>
              </a:extLst>
            </p:cNvPr>
            <p:cNvSpPr/>
            <p:nvPr/>
          </p:nvSpPr>
          <p:spPr>
            <a:xfrm>
              <a:off x="6982742" y="4613789"/>
              <a:ext cx="837089" cy="461665"/>
            </a:xfrm>
            <a:prstGeom prst="rect">
              <a:avLst/>
            </a:prstGeom>
          </p:spPr>
          <p:txBody>
            <a:bodyPr wrap="none">
              <a:spAutoFit/>
            </a:bodyPr>
            <a:lstStyle/>
            <a:p>
              <a:pPr algn="ctr"/>
              <a:r>
                <a:rPr lang="en-US" altLang="zh-CN" sz="2400" dirty="0"/>
                <a:t>TDW</a:t>
              </a:r>
            </a:p>
          </p:txBody>
        </p:sp>
        <p:sp>
          <p:nvSpPr>
            <p:cNvPr id="25" name="矩形 24">
              <a:extLst>
                <a:ext uri="{FF2B5EF4-FFF2-40B4-BE49-F238E27FC236}">
                  <a16:creationId xmlns="" xmlns:a16="http://schemas.microsoft.com/office/drawing/2014/main" id="{9FE6E543-C55B-B042-95A5-3C16CEC7D0FB}"/>
                </a:ext>
              </a:extLst>
            </p:cNvPr>
            <p:cNvSpPr/>
            <p:nvPr/>
          </p:nvSpPr>
          <p:spPr>
            <a:xfrm>
              <a:off x="7186833" y="3864526"/>
              <a:ext cx="1107997" cy="461665"/>
            </a:xfrm>
            <a:prstGeom prst="rect">
              <a:avLst/>
            </a:prstGeom>
          </p:spPr>
          <p:txBody>
            <a:bodyPr wrap="none">
              <a:spAutoFit/>
            </a:bodyPr>
            <a:lstStyle/>
            <a:p>
              <a:pPr algn="ctr"/>
              <a:r>
                <a:rPr lang="en-US" altLang="zh-CN" sz="2400" dirty="0" err="1"/>
                <a:t>Oteam</a:t>
              </a:r>
              <a:endParaRPr lang="zh-CN" altLang="en-US" sz="2400" dirty="0"/>
            </a:p>
          </p:txBody>
        </p:sp>
        <p:sp>
          <p:nvSpPr>
            <p:cNvPr id="26" name="矩形 25">
              <a:extLst>
                <a:ext uri="{FF2B5EF4-FFF2-40B4-BE49-F238E27FC236}">
                  <a16:creationId xmlns="" xmlns:a16="http://schemas.microsoft.com/office/drawing/2014/main" id="{57955D30-D687-E642-BE39-4DBB9D196BC2}"/>
                </a:ext>
              </a:extLst>
            </p:cNvPr>
            <p:cNvSpPr/>
            <p:nvPr/>
          </p:nvSpPr>
          <p:spPr>
            <a:xfrm>
              <a:off x="6597204" y="2389828"/>
              <a:ext cx="1074333" cy="461665"/>
            </a:xfrm>
            <a:prstGeom prst="rect">
              <a:avLst/>
            </a:prstGeom>
          </p:spPr>
          <p:txBody>
            <a:bodyPr wrap="none">
              <a:spAutoFit/>
            </a:bodyPr>
            <a:lstStyle/>
            <a:p>
              <a:pPr algn="ctr"/>
              <a:r>
                <a:rPr lang="en-US" altLang="zh-CN" sz="2400" dirty="0"/>
                <a:t>SPA UI</a:t>
              </a:r>
              <a:endParaRPr lang="zh-CN" altLang="en-US" sz="2400" dirty="0"/>
            </a:p>
          </p:txBody>
        </p:sp>
        <p:sp>
          <p:nvSpPr>
            <p:cNvPr id="28" name="矩形 27">
              <a:extLst>
                <a:ext uri="{FF2B5EF4-FFF2-40B4-BE49-F238E27FC236}">
                  <a16:creationId xmlns="" xmlns:a16="http://schemas.microsoft.com/office/drawing/2014/main" id="{9FE6E543-C55B-B042-95A5-3C16CEC7D0FB}"/>
                </a:ext>
              </a:extLst>
            </p:cNvPr>
            <p:cNvSpPr/>
            <p:nvPr/>
          </p:nvSpPr>
          <p:spPr>
            <a:xfrm>
              <a:off x="7076086" y="3125580"/>
              <a:ext cx="1048685" cy="461665"/>
            </a:xfrm>
            <a:prstGeom prst="rect">
              <a:avLst/>
            </a:prstGeom>
          </p:spPr>
          <p:txBody>
            <a:bodyPr wrap="none">
              <a:spAutoFit/>
            </a:bodyPr>
            <a:lstStyle/>
            <a:p>
              <a:pPr algn="ctr"/>
              <a:r>
                <a:rPr lang="en-US" altLang="zh-CN" sz="2400" dirty="0"/>
                <a:t>QAPM</a:t>
              </a:r>
              <a:endParaRPr lang="zh-CN" altLang="en-US" sz="2400" dirty="0"/>
            </a:p>
          </p:txBody>
        </p:sp>
      </p:grpSp>
      <p:sp>
        <p:nvSpPr>
          <p:cNvPr id="8" name="灯片编号占位符 7">
            <a:extLst>
              <a:ext uri="{FF2B5EF4-FFF2-40B4-BE49-F238E27FC236}">
                <a16:creationId xmlns="" xmlns:a16="http://schemas.microsoft.com/office/drawing/2014/main" id="{0AE59D8B-08D3-4D30-9669-A83015F03747}"/>
              </a:ext>
            </a:extLst>
          </p:cNvPr>
          <p:cNvSpPr>
            <a:spLocks noGrp="1"/>
          </p:cNvSpPr>
          <p:nvPr>
            <p:ph type="sldNum" sz="quarter" idx="12"/>
          </p:nvPr>
        </p:nvSpPr>
        <p:spPr/>
        <p:txBody>
          <a:bodyPr/>
          <a:lstStyle/>
          <a:p>
            <a:fld id="{8F5C82E7-D8DA-4719-A994-DC25019B2676}" type="slidenum">
              <a:rPr lang="zh-CN" altLang="en-US" smtClean="0"/>
              <a:pPr/>
              <a:t>25</a:t>
            </a:fld>
            <a:r>
              <a:rPr lang="zh-CN" altLang="en-US"/>
              <a:t> </a:t>
            </a:r>
            <a:r>
              <a:rPr lang="en-US" altLang="zh-CN"/>
              <a:t>/ 40</a:t>
            </a:r>
            <a:endParaRPr lang="zh-CN" altLang="en-US" dirty="0"/>
          </a:p>
        </p:txBody>
      </p:sp>
    </p:spTree>
    <p:extLst>
      <p:ext uri="{BB962C8B-B14F-4D97-AF65-F5344CB8AC3E}">
        <p14:creationId xmlns:p14="http://schemas.microsoft.com/office/powerpoint/2010/main" val="10756204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par>
                          <p:cTn id="37" fill="hold">
                            <p:stCondLst>
                              <p:cond delay="500"/>
                            </p:stCondLst>
                            <p:childTnLst>
                              <p:par>
                                <p:cTn id="38" presetID="53" presetClass="entr" presetSubtype="16"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1080" y="304348"/>
            <a:ext cx="3639138" cy="461665"/>
          </a:xfrm>
          <a:prstGeom prst="rect">
            <a:avLst/>
          </a:prstGeom>
          <a:noFill/>
        </p:spPr>
        <p:txBody>
          <a:bodyPr wrap="none" rtlCol="0">
            <a:spAutoFit/>
          </a:bodyPr>
          <a:lstStyle/>
          <a:p>
            <a:pPr algn="ctr"/>
            <a:r>
              <a:rPr lang="zh-CN" altLang="en-US" sz="2400" dirty="0"/>
              <a:t>码客的从</a:t>
            </a:r>
            <a:r>
              <a:rPr lang="en-US" altLang="zh-CN" sz="2400" dirty="0"/>
              <a:t>0</a:t>
            </a:r>
            <a:r>
              <a:rPr lang="zh-CN" altLang="en-US" sz="2400" dirty="0"/>
              <a:t>到</a:t>
            </a:r>
            <a:r>
              <a:rPr lang="en-US" altLang="zh-CN" sz="2400" dirty="0"/>
              <a:t>1 – </a:t>
            </a:r>
            <a:r>
              <a:rPr lang="zh-CN" altLang="en-US" sz="2400" dirty="0"/>
              <a:t>运营策略</a:t>
            </a: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圆角矩形 1"/>
          <p:cNvSpPr/>
          <p:nvPr/>
        </p:nvSpPr>
        <p:spPr>
          <a:xfrm>
            <a:off x="584046" y="1968650"/>
            <a:ext cx="2958353" cy="3937299"/>
          </a:xfrm>
          <a:prstGeom prst="roundRect">
            <a:avLst/>
          </a:prstGeom>
          <a:noFill/>
          <a:ln w="25400">
            <a:solidFill>
              <a:srgbClr val="0AA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4616823" y="1968650"/>
            <a:ext cx="2958353" cy="3937299"/>
          </a:xfrm>
          <a:prstGeom prst="roundRect">
            <a:avLst/>
          </a:prstGeom>
          <a:noFill/>
          <a:ln w="25400">
            <a:solidFill>
              <a:srgbClr val="0AA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8710445" y="1968650"/>
            <a:ext cx="2958353" cy="3937299"/>
          </a:xfrm>
          <a:prstGeom prst="roundRect">
            <a:avLst/>
          </a:prstGeom>
          <a:noFill/>
          <a:ln w="25400">
            <a:solidFill>
              <a:srgbClr val="0AA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239292" y="2212071"/>
            <a:ext cx="1396536"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每日精选</a:t>
            </a:r>
          </a:p>
        </p:txBody>
      </p:sp>
      <p:sp>
        <p:nvSpPr>
          <p:cNvPr id="29" name="文本框 28"/>
          <p:cNvSpPr txBox="1"/>
          <p:nvPr/>
        </p:nvSpPr>
        <p:spPr>
          <a:xfrm>
            <a:off x="1239292" y="2814248"/>
            <a:ext cx="1396536"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日常专题</a:t>
            </a:r>
          </a:p>
        </p:txBody>
      </p:sp>
      <p:sp>
        <p:nvSpPr>
          <p:cNvPr id="30" name="文本框 29"/>
          <p:cNvSpPr txBox="1"/>
          <p:nvPr/>
        </p:nvSpPr>
        <p:spPr>
          <a:xfrm>
            <a:off x="1239292" y="4018602"/>
            <a:ext cx="934871"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洞见</a:t>
            </a:r>
          </a:p>
        </p:txBody>
      </p:sp>
      <p:sp>
        <p:nvSpPr>
          <p:cNvPr id="31" name="文本框 30"/>
          <p:cNvSpPr txBox="1"/>
          <p:nvPr/>
        </p:nvSpPr>
        <p:spPr>
          <a:xfrm>
            <a:off x="1239292" y="4620779"/>
            <a:ext cx="1319592"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大</a:t>
            </a:r>
            <a:r>
              <a:rPr lang="en-US" altLang="zh-CN" dirty="0"/>
              <a:t>V</a:t>
            </a:r>
            <a:r>
              <a:rPr lang="zh-CN" altLang="en-US" dirty="0"/>
              <a:t>助阵</a:t>
            </a:r>
          </a:p>
        </p:txBody>
      </p:sp>
      <p:sp>
        <p:nvSpPr>
          <p:cNvPr id="32" name="文本框 31"/>
          <p:cNvSpPr txBox="1"/>
          <p:nvPr/>
        </p:nvSpPr>
        <p:spPr>
          <a:xfrm>
            <a:off x="1239292" y="5222957"/>
            <a:ext cx="934871"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出题</a:t>
            </a:r>
          </a:p>
        </p:txBody>
      </p:sp>
      <p:sp>
        <p:nvSpPr>
          <p:cNvPr id="33" name="文本框 32"/>
          <p:cNvSpPr txBox="1"/>
          <p:nvPr/>
        </p:nvSpPr>
        <p:spPr>
          <a:xfrm>
            <a:off x="1239292" y="3416425"/>
            <a:ext cx="1396536"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日常话题</a:t>
            </a:r>
          </a:p>
        </p:txBody>
      </p:sp>
      <p:sp>
        <p:nvSpPr>
          <p:cNvPr id="34" name="文本框 33"/>
          <p:cNvSpPr txBox="1"/>
          <p:nvPr/>
        </p:nvSpPr>
        <p:spPr>
          <a:xfrm>
            <a:off x="5161129" y="2212071"/>
            <a:ext cx="1858201"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码客体验官群</a:t>
            </a:r>
          </a:p>
        </p:txBody>
      </p:sp>
      <p:sp>
        <p:nvSpPr>
          <p:cNvPr id="35" name="文本框 34"/>
          <p:cNvSpPr txBox="1"/>
          <p:nvPr/>
        </p:nvSpPr>
        <p:spPr>
          <a:xfrm>
            <a:off x="5161129" y="2814248"/>
            <a:ext cx="857927"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大</a:t>
            </a:r>
            <a:r>
              <a:rPr lang="en-US" altLang="zh-CN" dirty="0"/>
              <a:t>V</a:t>
            </a:r>
            <a:endParaRPr lang="zh-CN" altLang="en-US" dirty="0"/>
          </a:p>
        </p:txBody>
      </p:sp>
      <p:sp>
        <p:nvSpPr>
          <p:cNvPr id="36" name="文本框 35"/>
          <p:cNvSpPr txBox="1"/>
          <p:nvPr/>
        </p:nvSpPr>
        <p:spPr>
          <a:xfrm>
            <a:off x="5161129" y="3416606"/>
            <a:ext cx="934871"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暗桩</a:t>
            </a:r>
          </a:p>
        </p:txBody>
      </p:sp>
      <p:sp>
        <p:nvSpPr>
          <p:cNvPr id="50" name="文本框 49"/>
          <p:cNvSpPr txBox="1"/>
          <p:nvPr/>
        </p:nvSpPr>
        <p:spPr>
          <a:xfrm>
            <a:off x="5161129" y="4024853"/>
            <a:ext cx="1627369"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码客客服号</a:t>
            </a:r>
          </a:p>
        </p:txBody>
      </p:sp>
      <p:sp>
        <p:nvSpPr>
          <p:cNvPr id="51" name="文本框 50"/>
          <p:cNvSpPr txBox="1"/>
          <p:nvPr/>
        </p:nvSpPr>
        <p:spPr>
          <a:xfrm>
            <a:off x="9250902" y="2212071"/>
            <a:ext cx="1165704"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情人节</a:t>
            </a:r>
          </a:p>
        </p:txBody>
      </p:sp>
      <p:sp>
        <p:nvSpPr>
          <p:cNvPr id="52" name="文本框 51"/>
          <p:cNvSpPr txBox="1"/>
          <p:nvPr/>
        </p:nvSpPr>
        <p:spPr>
          <a:xfrm>
            <a:off x="9250902" y="2814248"/>
            <a:ext cx="1909497"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a:t>1024</a:t>
            </a:r>
            <a:r>
              <a:rPr lang="zh-CN" altLang="en-US" dirty="0"/>
              <a:t>程序员节</a:t>
            </a:r>
          </a:p>
        </p:txBody>
      </p:sp>
      <p:sp>
        <p:nvSpPr>
          <p:cNvPr id="53" name="文本框 52"/>
          <p:cNvSpPr txBox="1"/>
          <p:nvPr/>
        </p:nvSpPr>
        <p:spPr>
          <a:xfrm>
            <a:off x="9250902" y="3416606"/>
            <a:ext cx="1165704"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圣诞节</a:t>
            </a:r>
          </a:p>
        </p:txBody>
      </p:sp>
      <p:sp>
        <p:nvSpPr>
          <p:cNvPr id="7" name="灯片编号占位符 6">
            <a:extLst>
              <a:ext uri="{FF2B5EF4-FFF2-40B4-BE49-F238E27FC236}">
                <a16:creationId xmlns="" xmlns:a16="http://schemas.microsoft.com/office/drawing/2014/main" id="{8945622D-A224-413F-BCA4-AA24447D59BF}"/>
              </a:ext>
            </a:extLst>
          </p:cNvPr>
          <p:cNvSpPr>
            <a:spLocks noGrp="1"/>
          </p:cNvSpPr>
          <p:nvPr>
            <p:ph type="sldNum" sz="quarter" idx="12"/>
          </p:nvPr>
        </p:nvSpPr>
        <p:spPr/>
        <p:txBody>
          <a:bodyPr/>
          <a:lstStyle/>
          <a:p>
            <a:fld id="{8F5C82E7-D8DA-4719-A994-DC25019B2676}" type="slidenum">
              <a:rPr lang="zh-CN" altLang="en-US" smtClean="0"/>
              <a:pPr/>
              <a:t>26</a:t>
            </a:fld>
            <a:r>
              <a:rPr lang="zh-CN" altLang="en-US"/>
              <a:t> </a:t>
            </a:r>
            <a:r>
              <a:rPr lang="en-US" altLang="zh-CN"/>
              <a:t>/ 40</a:t>
            </a:r>
            <a:endParaRPr lang="zh-CN" altLang="en-US" dirty="0"/>
          </a:p>
        </p:txBody>
      </p:sp>
      <p:sp>
        <p:nvSpPr>
          <p:cNvPr id="8" name="椭圆 7">
            <a:extLst>
              <a:ext uri="{FF2B5EF4-FFF2-40B4-BE49-F238E27FC236}">
                <a16:creationId xmlns="" xmlns:a16="http://schemas.microsoft.com/office/drawing/2014/main" id="{647E978B-5CDE-40A6-9422-0346808B349F}"/>
              </a:ext>
            </a:extLst>
          </p:cNvPr>
          <p:cNvSpPr/>
          <p:nvPr/>
        </p:nvSpPr>
        <p:spPr>
          <a:xfrm>
            <a:off x="322800" y="1551696"/>
            <a:ext cx="1034191" cy="10297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A800"/>
                </a:solidFill>
              </a:rPr>
              <a:t>内容</a:t>
            </a:r>
          </a:p>
        </p:txBody>
      </p:sp>
      <p:sp>
        <p:nvSpPr>
          <p:cNvPr id="28" name="椭圆 27">
            <a:extLst>
              <a:ext uri="{FF2B5EF4-FFF2-40B4-BE49-F238E27FC236}">
                <a16:creationId xmlns="" xmlns:a16="http://schemas.microsoft.com/office/drawing/2014/main" id="{665FAC05-1D51-4506-B524-E298D6DD8A9A}"/>
              </a:ext>
            </a:extLst>
          </p:cNvPr>
          <p:cNvSpPr/>
          <p:nvPr/>
        </p:nvSpPr>
        <p:spPr>
          <a:xfrm>
            <a:off x="4130218" y="1551696"/>
            <a:ext cx="1034191" cy="10297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A800"/>
                </a:solidFill>
              </a:rPr>
              <a:t>用户</a:t>
            </a:r>
          </a:p>
        </p:txBody>
      </p:sp>
      <p:sp>
        <p:nvSpPr>
          <p:cNvPr id="37" name="椭圆 36">
            <a:extLst>
              <a:ext uri="{FF2B5EF4-FFF2-40B4-BE49-F238E27FC236}">
                <a16:creationId xmlns="" xmlns:a16="http://schemas.microsoft.com/office/drawing/2014/main" id="{0F33AE72-C301-4291-BDEE-B37DCE755903}"/>
              </a:ext>
            </a:extLst>
          </p:cNvPr>
          <p:cNvSpPr/>
          <p:nvPr/>
        </p:nvSpPr>
        <p:spPr>
          <a:xfrm>
            <a:off x="8216711" y="1551696"/>
            <a:ext cx="1034191" cy="10297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A800"/>
                </a:solidFill>
              </a:rPr>
              <a:t>活动</a:t>
            </a:r>
          </a:p>
        </p:txBody>
      </p:sp>
    </p:spTree>
    <p:extLst>
      <p:ext uri="{BB962C8B-B14F-4D97-AF65-F5344CB8AC3E}">
        <p14:creationId xmlns:p14="http://schemas.microsoft.com/office/powerpoint/2010/main" val="84783361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1770" y="304348"/>
            <a:ext cx="3331361" cy="461665"/>
          </a:xfrm>
          <a:prstGeom prst="rect">
            <a:avLst/>
          </a:prstGeom>
          <a:noFill/>
        </p:spPr>
        <p:txBody>
          <a:bodyPr wrap="none" rtlCol="0">
            <a:spAutoFit/>
          </a:bodyPr>
          <a:lstStyle/>
          <a:p>
            <a:pPr algn="ctr"/>
            <a:r>
              <a:rPr lang="zh-CN" altLang="en-US" sz="2400" dirty="0"/>
              <a:t>码客的从</a:t>
            </a:r>
            <a:r>
              <a:rPr lang="en-US" altLang="zh-CN" sz="2400" dirty="0"/>
              <a:t>0</a:t>
            </a:r>
            <a:r>
              <a:rPr lang="zh-CN" altLang="en-US" sz="2400" dirty="0"/>
              <a:t>到</a:t>
            </a:r>
            <a:r>
              <a:rPr lang="en-US" altLang="zh-CN" sz="2400" dirty="0"/>
              <a:t>1 – </a:t>
            </a:r>
            <a:r>
              <a:rPr lang="zh-CN" altLang="en-US" sz="2400" dirty="0"/>
              <a:t>平台化</a:t>
            </a: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MH_Other_6">
            <a:extLst>
              <a:ext uri="{FF2B5EF4-FFF2-40B4-BE49-F238E27FC236}">
                <a16:creationId xmlns="" xmlns:a16="http://schemas.microsoft.com/office/drawing/2014/main" id="{8002D649-1608-44F8-9037-27107FB77DFD}"/>
              </a:ext>
            </a:extLst>
          </p:cNvPr>
          <p:cNvSpPr/>
          <p:nvPr>
            <p:custDataLst>
              <p:tags r:id="rId1"/>
            </p:custDataLst>
          </p:nvPr>
        </p:nvSpPr>
        <p:spPr>
          <a:xfrm rot="5400000">
            <a:off x="6061342" y="-2668346"/>
            <a:ext cx="69315" cy="12192000"/>
          </a:xfrm>
          <a:custGeom>
            <a:avLst/>
            <a:gdLst>
              <a:gd name="connsiteX0" fmla="*/ 0 w 214382"/>
              <a:gd name="connsiteY0" fmla="*/ 1499785 h 1499785"/>
              <a:gd name="connsiteX1" fmla="*/ 0 w 214382"/>
              <a:gd name="connsiteY1" fmla="*/ 0 h 1499785"/>
              <a:gd name="connsiteX2" fmla="*/ 214382 w 214382"/>
              <a:gd name="connsiteY2" fmla="*/ 0 h 1499785"/>
              <a:gd name="connsiteX3" fmla="*/ 214382 w 214382"/>
              <a:gd name="connsiteY3" fmla="*/ 1499785 h 1499785"/>
            </a:gdLst>
            <a:ahLst/>
            <a:cxnLst>
              <a:cxn ang="0">
                <a:pos x="connsiteX0" y="connsiteY0"/>
              </a:cxn>
              <a:cxn ang="0">
                <a:pos x="connsiteX1" y="connsiteY1"/>
              </a:cxn>
              <a:cxn ang="0">
                <a:pos x="connsiteX2" y="connsiteY2"/>
              </a:cxn>
              <a:cxn ang="0">
                <a:pos x="connsiteX3" y="connsiteY3"/>
              </a:cxn>
            </a:cxnLst>
            <a:rect l="l" t="t" r="r" b="b"/>
            <a:pathLst>
              <a:path w="214382" h="1499785">
                <a:moveTo>
                  <a:pt x="0" y="1499785"/>
                </a:moveTo>
                <a:lnTo>
                  <a:pt x="0" y="0"/>
                </a:lnTo>
                <a:lnTo>
                  <a:pt x="214382" y="0"/>
                </a:lnTo>
                <a:lnTo>
                  <a:pt x="214382" y="1499785"/>
                </a:lnTo>
                <a:close/>
              </a:path>
            </a:pathLst>
          </a:custGeom>
          <a:gradFill flip="none" rotWithShape="1">
            <a:gsLst>
              <a:gs pos="0">
                <a:schemeClr val="accent1"/>
              </a:gs>
              <a:gs pos="29000">
                <a:schemeClr val="accent1">
                  <a:lumMod val="60000"/>
                  <a:lumOff val="40000"/>
                </a:schemeClr>
              </a:gs>
              <a:gs pos="59000">
                <a:srgbClr val="92D050"/>
              </a:gs>
              <a:gs pos="98052">
                <a:schemeClr val="accent4">
                  <a:lumMod val="40000"/>
                  <a:lumOff val="60000"/>
                </a:schemeClr>
              </a:gs>
              <a:gs pos="83000">
                <a:srgbClr val="FFC000"/>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a:defRPr/>
            </a:pPr>
            <a:endParaRPr lang="zh-CN" altLang="en-US" sz="1350">
              <a:solidFill>
                <a:srgbClr val="47B5E6"/>
              </a:solidFill>
              <a:latin typeface="+mj-ea"/>
              <a:ea typeface="+mj-ea"/>
              <a:cs typeface="微软雅黑"/>
            </a:endParaRPr>
          </a:p>
        </p:txBody>
      </p:sp>
      <p:sp>
        <p:nvSpPr>
          <p:cNvPr id="38" name="MH_SubTitle_1">
            <a:extLst>
              <a:ext uri="{FF2B5EF4-FFF2-40B4-BE49-F238E27FC236}">
                <a16:creationId xmlns="" xmlns:a16="http://schemas.microsoft.com/office/drawing/2014/main" id="{A69096A9-FBEC-4D7B-B126-FAD3AFC3DE22}"/>
              </a:ext>
            </a:extLst>
          </p:cNvPr>
          <p:cNvSpPr/>
          <p:nvPr>
            <p:custDataLst>
              <p:tags r:id="rId2"/>
            </p:custDataLst>
          </p:nvPr>
        </p:nvSpPr>
        <p:spPr>
          <a:xfrm>
            <a:off x="183279" y="1917700"/>
            <a:ext cx="1808737" cy="1045314"/>
          </a:xfrm>
          <a:prstGeom prst="rect">
            <a:avLst/>
          </a:prstGeom>
        </p:spPr>
        <p:txBody>
          <a:bodyPr anchor="ctr">
            <a:noAutofit/>
          </a:bodyPr>
          <a:lstStyle/>
          <a:p>
            <a:pPr algn="ctr">
              <a:lnSpc>
                <a:spcPct val="150000"/>
              </a:lnSpc>
              <a:defRPr/>
            </a:pPr>
            <a:r>
              <a:rPr lang="en-US" altLang="zh-CN" kern="0" dirty="0">
                <a:solidFill>
                  <a:srgbClr val="1A9AE3"/>
                </a:solidFill>
                <a:latin typeface="+mj-ea"/>
                <a:ea typeface="+mj-ea"/>
                <a:cs typeface="微软雅黑"/>
              </a:rPr>
              <a:t>2019.1</a:t>
            </a:r>
          </a:p>
          <a:p>
            <a:pPr algn="ctr">
              <a:lnSpc>
                <a:spcPct val="150000"/>
              </a:lnSpc>
              <a:defRPr/>
            </a:pPr>
            <a:r>
              <a:rPr lang="zh-CN" altLang="en-US" sz="2400" kern="0" dirty="0">
                <a:solidFill>
                  <a:srgbClr val="1A9AE3"/>
                </a:solidFill>
                <a:latin typeface="+mj-ea"/>
                <a:ea typeface="+mj-ea"/>
                <a:cs typeface="微软雅黑"/>
              </a:rPr>
              <a:t>问答上线</a:t>
            </a:r>
            <a:endParaRPr lang="en-US" altLang="zh-CN" sz="2400" kern="0" dirty="0">
              <a:solidFill>
                <a:srgbClr val="1A9AE3"/>
              </a:solidFill>
              <a:latin typeface="+mj-ea"/>
              <a:ea typeface="+mj-ea"/>
              <a:cs typeface="微软雅黑"/>
            </a:endParaRPr>
          </a:p>
        </p:txBody>
      </p:sp>
      <p:sp>
        <p:nvSpPr>
          <p:cNvPr id="39" name="椭圆 38">
            <a:extLst>
              <a:ext uri="{FF2B5EF4-FFF2-40B4-BE49-F238E27FC236}">
                <a16:creationId xmlns="" xmlns:a16="http://schemas.microsoft.com/office/drawing/2014/main" id="{2247F600-7A08-4F81-8725-7D689687B2A4}"/>
              </a:ext>
            </a:extLst>
          </p:cNvPr>
          <p:cNvSpPr/>
          <p:nvPr/>
        </p:nvSpPr>
        <p:spPr>
          <a:xfrm>
            <a:off x="979636" y="3320988"/>
            <a:ext cx="216024" cy="216024"/>
          </a:xfrm>
          <a:prstGeom prst="ellipse">
            <a:avLst/>
          </a:prstGeom>
          <a:solidFill>
            <a:schemeClr val="bg1"/>
          </a:solidFill>
          <a:ln w="57150" cmpd="sng">
            <a:solidFill>
              <a:srgbClr val="1A9AE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w="76200" cmpd="sng">
                <a:solidFill>
                  <a:schemeClr val="tx1"/>
                </a:solidFill>
              </a:ln>
              <a:latin typeface="+mj-ea"/>
              <a:ea typeface="+mj-ea"/>
            </a:endParaRPr>
          </a:p>
        </p:txBody>
      </p:sp>
      <p:sp>
        <p:nvSpPr>
          <p:cNvPr id="40" name="椭圆 39">
            <a:extLst>
              <a:ext uri="{FF2B5EF4-FFF2-40B4-BE49-F238E27FC236}">
                <a16:creationId xmlns="" xmlns:a16="http://schemas.microsoft.com/office/drawing/2014/main" id="{FFFD5530-D162-4058-90FD-F9A8C8627963}"/>
              </a:ext>
            </a:extLst>
          </p:cNvPr>
          <p:cNvSpPr/>
          <p:nvPr/>
        </p:nvSpPr>
        <p:spPr>
          <a:xfrm>
            <a:off x="2968435" y="3320988"/>
            <a:ext cx="216024" cy="216024"/>
          </a:xfrm>
          <a:prstGeom prst="ellipse">
            <a:avLst/>
          </a:prstGeom>
          <a:solidFill>
            <a:schemeClr val="bg1"/>
          </a:solidFill>
          <a:ln w="57150" cmpd="sng">
            <a:solidFill>
              <a:srgbClr val="1A9AE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w="76200" cmpd="sng">
                <a:solidFill>
                  <a:schemeClr val="tx1"/>
                </a:solidFill>
              </a:ln>
              <a:latin typeface="+mj-ea"/>
              <a:ea typeface="+mj-ea"/>
            </a:endParaRPr>
          </a:p>
        </p:txBody>
      </p:sp>
      <p:sp>
        <p:nvSpPr>
          <p:cNvPr id="41" name="椭圆 40">
            <a:extLst>
              <a:ext uri="{FF2B5EF4-FFF2-40B4-BE49-F238E27FC236}">
                <a16:creationId xmlns="" xmlns:a16="http://schemas.microsoft.com/office/drawing/2014/main" id="{B82FE1F3-1F4F-4DAC-942F-6F4EDF155B3E}"/>
              </a:ext>
            </a:extLst>
          </p:cNvPr>
          <p:cNvSpPr/>
          <p:nvPr/>
        </p:nvSpPr>
        <p:spPr>
          <a:xfrm>
            <a:off x="4957234" y="3320988"/>
            <a:ext cx="216024" cy="216024"/>
          </a:xfrm>
          <a:prstGeom prst="ellipse">
            <a:avLst/>
          </a:prstGeom>
          <a:solidFill>
            <a:schemeClr val="bg1"/>
          </a:solidFill>
          <a:ln w="57150" cmpd="sng">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w="76200" cmpd="sng">
                <a:solidFill>
                  <a:schemeClr val="tx1"/>
                </a:solidFill>
              </a:ln>
              <a:latin typeface="+mj-ea"/>
              <a:ea typeface="+mj-ea"/>
            </a:endParaRPr>
          </a:p>
        </p:txBody>
      </p:sp>
      <p:sp>
        <p:nvSpPr>
          <p:cNvPr id="42" name="椭圆 41">
            <a:extLst>
              <a:ext uri="{FF2B5EF4-FFF2-40B4-BE49-F238E27FC236}">
                <a16:creationId xmlns="" xmlns:a16="http://schemas.microsoft.com/office/drawing/2014/main" id="{1185C8F2-38D1-401D-BD34-CA47079E3B5A}"/>
              </a:ext>
            </a:extLst>
          </p:cNvPr>
          <p:cNvSpPr/>
          <p:nvPr/>
        </p:nvSpPr>
        <p:spPr>
          <a:xfrm>
            <a:off x="6946033" y="3320988"/>
            <a:ext cx="216024" cy="216024"/>
          </a:xfrm>
          <a:prstGeom prst="ellipse">
            <a:avLst/>
          </a:prstGeom>
          <a:solidFill>
            <a:schemeClr val="bg1"/>
          </a:solidFill>
          <a:ln w="57150" cmpd="sng">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w="76200" cmpd="sng">
                <a:solidFill>
                  <a:schemeClr val="tx1"/>
                </a:solidFill>
              </a:ln>
              <a:latin typeface="+mj-ea"/>
              <a:ea typeface="+mj-ea"/>
            </a:endParaRPr>
          </a:p>
        </p:txBody>
      </p:sp>
      <p:sp>
        <p:nvSpPr>
          <p:cNvPr id="43" name="椭圆 42">
            <a:extLst>
              <a:ext uri="{FF2B5EF4-FFF2-40B4-BE49-F238E27FC236}">
                <a16:creationId xmlns="" xmlns:a16="http://schemas.microsoft.com/office/drawing/2014/main" id="{A1D27F74-64B2-48D2-90F1-7813BF8F103A}"/>
              </a:ext>
            </a:extLst>
          </p:cNvPr>
          <p:cNvSpPr/>
          <p:nvPr/>
        </p:nvSpPr>
        <p:spPr>
          <a:xfrm>
            <a:off x="8934832" y="3320988"/>
            <a:ext cx="216024" cy="216024"/>
          </a:xfrm>
          <a:prstGeom prst="ellipse">
            <a:avLst/>
          </a:prstGeom>
          <a:solidFill>
            <a:schemeClr val="bg1"/>
          </a:solidFill>
          <a:ln w="57150" cmpd="sng">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w="76200" cmpd="sng">
                <a:solidFill>
                  <a:schemeClr val="tx1"/>
                </a:solidFill>
              </a:ln>
              <a:latin typeface="+mj-ea"/>
              <a:ea typeface="+mj-ea"/>
            </a:endParaRPr>
          </a:p>
        </p:txBody>
      </p:sp>
      <p:sp>
        <p:nvSpPr>
          <p:cNvPr id="44" name="MH_SubTitle_1">
            <a:extLst>
              <a:ext uri="{FF2B5EF4-FFF2-40B4-BE49-F238E27FC236}">
                <a16:creationId xmlns="" xmlns:a16="http://schemas.microsoft.com/office/drawing/2014/main" id="{A69096A9-FBEC-4D7B-B126-FAD3AFC3DE22}"/>
              </a:ext>
            </a:extLst>
          </p:cNvPr>
          <p:cNvSpPr/>
          <p:nvPr>
            <p:custDataLst>
              <p:tags r:id="rId3"/>
            </p:custDataLst>
          </p:nvPr>
        </p:nvSpPr>
        <p:spPr>
          <a:xfrm>
            <a:off x="2172078" y="3892294"/>
            <a:ext cx="1808737" cy="1505205"/>
          </a:xfrm>
          <a:prstGeom prst="rect">
            <a:avLst/>
          </a:prstGeom>
        </p:spPr>
        <p:txBody>
          <a:bodyPr anchor="ctr">
            <a:noAutofit/>
          </a:bodyPr>
          <a:lstStyle/>
          <a:p>
            <a:pPr algn="ctr">
              <a:lnSpc>
                <a:spcPct val="150000"/>
              </a:lnSpc>
              <a:defRPr/>
            </a:pPr>
            <a:r>
              <a:rPr lang="en-US" altLang="zh-CN" kern="0" dirty="0">
                <a:solidFill>
                  <a:srgbClr val="1A9AE3"/>
                </a:solidFill>
                <a:latin typeface="+mj-ea"/>
                <a:ea typeface="+mj-ea"/>
                <a:cs typeface="微软雅黑"/>
              </a:rPr>
              <a:t>2019.5</a:t>
            </a:r>
          </a:p>
          <a:p>
            <a:pPr algn="ctr">
              <a:lnSpc>
                <a:spcPct val="150000"/>
              </a:lnSpc>
              <a:defRPr/>
            </a:pPr>
            <a:r>
              <a:rPr lang="zh-CN" altLang="en-US" sz="2400" kern="0" dirty="0">
                <a:solidFill>
                  <a:srgbClr val="1A9AE3"/>
                </a:solidFill>
                <a:latin typeface="+mj-ea"/>
                <a:ea typeface="+mj-ea"/>
                <a:cs typeface="微软雅黑"/>
              </a:rPr>
              <a:t>圈子</a:t>
            </a:r>
            <a:r>
              <a:rPr lang="en-US" altLang="zh-CN" sz="2400" kern="0" dirty="0">
                <a:solidFill>
                  <a:srgbClr val="1A9AE3"/>
                </a:solidFill>
                <a:latin typeface="+mj-ea"/>
                <a:ea typeface="+mj-ea"/>
                <a:cs typeface="微软雅黑"/>
              </a:rPr>
              <a:t>1.0</a:t>
            </a:r>
          </a:p>
          <a:p>
            <a:pPr algn="ctr">
              <a:lnSpc>
                <a:spcPct val="150000"/>
              </a:lnSpc>
              <a:defRPr/>
            </a:pPr>
            <a:r>
              <a:rPr lang="zh-CN" altLang="en-US" sz="2400" kern="0" dirty="0">
                <a:solidFill>
                  <a:srgbClr val="1A9AE3"/>
                </a:solidFill>
                <a:latin typeface="+mj-ea"/>
                <a:ea typeface="+mj-ea"/>
                <a:cs typeface="微软雅黑"/>
              </a:rPr>
              <a:t>移动端</a:t>
            </a:r>
            <a:endParaRPr lang="en-US" altLang="zh-CN" sz="2400" kern="0" dirty="0">
              <a:solidFill>
                <a:srgbClr val="1A9AE3"/>
              </a:solidFill>
              <a:latin typeface="+mj-ea"/>
              <a:ea typeface="+mj-ea"/>
              <a:cs typeface="微软雅黑"/>
            </a:endParaRPr>
          </a:p>
        </p:txBody>
      </p:sp>
      <p:sp>
        <p:nvSpPr>
          <p:cNvPr id="45" name="MH_SubTitle_1">
            <a:extLst>
              <a:ext uri="{FF2B5EF4-FFF2-40B4-BE49-F238E27FC236}">
                <a16:creationId xmlns="" xmlns:a16="http://schemas.microsoft.com/office/drawing/2014/main" id="{A69096A9-FBEC-4D7B-B126-FAD3AFC3DE22}"/>
              </a:ext>
            </a:extLst>
          </p:cNvPr>
          <p:cNvSpPr/>
          <p:nvPr>
            <p:custDataLst>
              <p:tags r:id="rId4"/>
            </p:custDataLst>
          </p:nvPr>
        </p:nvSpPr>
        <p:spPr>
          <a:xfrm>
            <a:off x="3876461" y="1438383"/>
            <a:ext cx="2377570" cy="1524631"/>
          </a:xfrm>
          <a:prstGeom prst="rect">
            <a:avLst/>
          </a:prstGeom>
        </p:spPr>
        <p:txBody>
          <a:bodyPr anchor="ctr">
            <a:noAutofit/>
          </a:bodyPr>
          <a:lstStyle/>
          <a:p>
            <a:pPr algn="ctr">
              <a:lnSpc>
                <a:spcPct val="150000"/>
              </a:lnSpc>
              <a:defRPr/>
            </a:pPr>
            <a:r>
              <a:rPr lang="en-US" altLang="zh-CN" kern="0" dirty="0">
                <a:solidFill>
                  <a:schemeClr val="accent6"/>
                </a:solidFill>
                <a:latin typeface="+mj-ea"/>
                <a:ea typeface="+mj-ea"/>
                <a:cs typeface="微软雅黑"/>
              </a:rPr>
              <a:t>2019.7</a:t>
            </a:r>
          </a:p>
          <a:p>
            <a:pPr algn="ctr">
              <a:lnSpc>
                <a:spcPct val="150000"/>
              </a:lnSpc>
              <a:defRPr/>
            </a:pPr>
            <a:r>
              <a:rPr lang="zh-CN" altLang="en-US" sz="2400" kern="0" dirty="0">
                <a:solidFill>
                  <a:schemeClr val="accent6"/>
                </a:solidFill>
                <a:latin typeface="+mj-ea"/>
                <a:ea typeface="+mj-ea"/>
                <a:cs typeface="微软雅黑"/>
              </a:rPr>
              <a:t>首页</a:t>
            </a:r>
            <a:endParaRPr lang="en-US" altLang="zh-CN" sz="2400" kern="0" dirty="0">
              <a:solidFill>
                <a:schemeClr val="accent6"/>
              </a:solidFill>
              <a:latin typeface="+mj-ea"/>
              <a:ea typeface="+mj-ea"/>
              <a:cs typeface="微软雅黑"/>
            </a:endParaRPr>
          </a:p>
          <a:p>
            <a:pPr algn="ctr">
              <a:lnSpc>
                <a:spcPct val="150000"/>
              </a:lnSpc>
              <a:defRPr/>
            </a:pPr>
            <a:r>
              <a:rPr lang="zh-CN" altLang="en-US" sz="2400" kern="0" dirty="0">
                <a:solidFill>
                  <a:schemeClr val="accent6"/>
                </a:solidFill>
                <a:latin typeface="+mj-ea"/>
                <a:ea typeface="+mj-ea"/>
                <a:cs typeface="微软雅黑"/>
              </a:rPr>
              <a:t>开源广场</a:t>
            </a:r>
            <a:endParaRPr lang="en-US" altLang="zh-CN" sz="2400" kern="0" dirty="0">
              <a:solidFill>
                <a:schemeClr val="accent6"/>
              </a:solidFill>
              <a:latin typeface="+mj-ea"/>
              <a:ea typeface="+mj-ea"/>
              <a:cs typeface="微软雅黑"/>
            </a:endParaRPr>
          </a:p>
        </p:txBody>
      </p:sp>
      <p:sp>
        <p:nvSpPr>
          <p:cNvPr id="46" name="MH_SubTitle_1">
            <a:extLst>
              <a:ext uri="{FF2B5EF4-FFF2-40B4-BE49-F238E27FC236}">
                <a16:creationId xmlns="" xmlns:a16="http://schemas.microsoft.com/office/drawing/2014/main" id="{A69096A9-FBEC-4D7B-B126-FAD3AFC3DE22}"/>
              </a:ext>
            </a:extLst>
          </p:cNvPr>
          <p:cNvSpPr/>
          <p:nvPr>
            <p:custDataLst>
              <p:tags r:id="rId5"/>
            </p:custDataLst>
          </p:nvPr>
        </p:nvSpPr>
        <p:spPr>
          <a:xfrm>
            <a:off x="5865260" y="3892294"/>
            <a:ext cx="2377570" cy="1505206"/>
          </a:xfrm>
          <a:prstGeom prst="rect">
            <a:avLst/>
          </a:prstGeom>
        </p:spPr>
        <p:txBody>
          <a:bodyPr anchor="ctr">
            <a:noAutofit/>
          </a:bodyPr>
          <a:lstStyle/>
          <a:p>
            <a:pPr algn="ctr">
              <a:lnSpc>
                <a:spcPct val="150000"/>
              </a:lnSpc>
              <a:defRPr/>
            </a:pPr>
            <a:r>
              <a:rPr lang="en-US" altLang="zh-CN" kern="0" dirty="0">
                <a:solidFill>
                  <a:srgbClr val="92D050"/>
                </a:solidFill>
                <a:latin typeface="+mj-ea"/>
                <a:ea typeface="+mj-ea"/>
                <a:cs typeface="微软雅黑"/>
              </a:rPr>
              <a:t>2019.9</a:t>
            </a:r>
          </a:p>
          <a:p>
            <a:pPr algn="ctr">
              <a:lnSpc>
                <a:spcPct val="150000"/>
              </a:lnSpc>
              <a:defRPr/>
            </a:pPr>
            <a:r>
              <a:rPr lang="zh-CN" altLang="en-US" sz="2400" kern="0" dirty="0">
                <a:solidFill>
                  <a:srgbClr val="92D050"/>
                </a:solidFill>
                <a:latin typeface="+mj-ea"/>
                <a:ea typeface="+mj-ea"/>
                <a:cs typeface="微软雅黑"/>
              </a:rPr>
              <a:t>圈子</a:t>
            </a:r>
            <a:r>
              <a:rPr lang="en-US" altLang="zh-CN" sz="2400" kern="0" dirty="0">
                <a:solidFill>
                  <a:srgbClr val="92D050"/>
                </a:solidFill>
                <a:latin typeface="+mj-ea"/>
                <a:ea typeface="+mj-ea"/>
                <a:cs typeface="微软雅黑"/>
              </a:rPr>
              <a:t>2.0</a:t>
            </a:r>
          </a:p>
          <a:p>
            <a:pPr algn="ctr">
              <a:lnSpc>
                <a:spcPct val="150000"/>
              </a:lnSpc>
              <a:defRPr/>
            </a:pPr>
            <a:r>
              <a:rPr lang="zh-CN" altLang="en-US" sz="2400" kern="0" dirty="0">
                <a:solidFill>
                  <a:srgbClr val="92D050"/>
                </a:solidFill>
                <a:latin typeface="+mj-ea"/>
                <a:ea typeface="+mj-ea"/>
                <a:cs typeface="微软雅黑"/>
              </a:rPr>
              <a:t>码力值</a:t>
            </a:r>
            <a:endParaRPr lang="en-US" altLang="zh-CN" sz="2400" kern="0" dirty="0">
              <a:solidFill>
                <a:srgbClr val="92D050"/>
              </a:solidFill>
              <a:latin typeface="+mj-ea"/>
              <a:ea typeface="+mj-ea"/>
              <a:cs typeface="微软雅黑"/>
            </a:endParaRPr>
          </a:p>
        </p:txBody>
      </p:sp>
      <p:sp>
        <p:nvSpPr>
          <p:cNvPr id="47" name="椭圆 46">
            <a:extLst>
              <a:ext uri="{FF2B5EF4-FFF2-40B4-BE49-F238E27FC236}">
                <a16:creationId xmlns="" xmlns:a16="http://schemas.microsoft.com/office/drawing/2014/main" id="{A1D27F74-64B2-48D2-90F1-7813BF8F103A}"/>
              </a:ext>
            </a:extLst>
          </p:cNvPr>
          <p:cNvSpPr/>
          <p:nvPr/>
        </p:nvSpPr>
        <p:spPr>
          <a:xfrm>
            <a:off x="10923633" y="3320988"/>
            <a:ext cx="216024" cy="216024"/>
          </a:xfrm>
          <a:prstGeom prst="ellipse">
            <a:avLst/>
          </a:prstGeom>
          <a:solidFill>
            <a:schemeClr val="bg1"/>
          </a:solidFill>
          <a:ln w="57150" cmpd="sng">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w="76200" cmpd="sng">
                <a:solidFill>
                  <a:schemeClr val="tx1"/>
                </a:solidFill>
              </a:ln>
              <a:latin typeface="+mj-ea"/>
              <a:ea typeface="+mj-ea"/>
            </a:endParaRPr>
          </a:p>
        </p:txBody>
      </p:sp>
      <p:sp>
        <p:nvSpPr>
          <p:cNvPr id="48" name="MH_SubTitle_1">
            <a:extLst>
              <a:ext uri="{FF2B5EF4-FFF2-40B4-BE49-F238E27FC236}">
                <a16:creationId xmlns="" xmlns:a16="http://schemas.microsoft.com/office/drawing/2014/main" id="{A69096A9-FBEC-4D7B-B126-FAD3AFC3DE22}"/>
              </a:ext>
            </a:extLst>
          </p:cNvPr>
          <p:cNvSpPr/>
          <p:nvPr>
            <p:custDataLst>
              <p:tags r:id="rId6"/>
            </p:custDataLst>
          </p:nvPr>
        </p:nvSpPr>
        <p:spPr>
          <a:xfrm>
            <a:off x="7854059" y="1438383"/>
            <a:ext cx="2377570" cy="1667614"/>
          </a:xfrm>
          <a:prstGeom prst="rect">
            <a:avLst/>
          </a:prstGeom>
        </p:spPr>
        <p:txBody>
          <a:bodyPr anchor="ctr">
            <a:noAutofit/>
          </a:bodyPr>
          <a:lstStyle/>
          <a:p>
            <a:pPr algn="ctr">
              <a:lnSpc>
                <a:spcPct val="150000"/>
              </a:lnSpc>
              <a:defRPr/>
            </a:pPr>
            <a:r>
              <a:rPr lang="en-US" altLang="zh-CN" kern="0" dirty="0">
                <a:solidFill>
                  <a:srgbClr val="FFA800"/>
                </a:solidFill>
                <a:latin typeface="+mj-ea"/>
                <a:ea typeface="+mj-ea"/>
                <a:cs typeface="微软雅黑"/>
              </a:rPr>
              <a:t>2019.10</a:t>
            </a:r>
          </a:p>
          <a:p>
            <a:pPr algn="ctr">
              <a:lnSpc>
                <a:spcPct val="150000"/>
              </a:lnSpc>
              <a:defRPr/>
            </a:pPr>
            <a:r>
              <a:rPr lang="zh-CN" altLang="en-US" sz="2400" kern="0" dirty="0">
                <a:solidFill>
                  <a:srgbClr val="FFA800"/>
                </a:solidFill>
                <a:latin typeface="+mj-ea"/>
                <a:ea typeface="+mj-ea"/>
                <a:cs typeface="微软雅黑"/>
              </a:rPr>
              <a:t>机器人</a:t>
            </a:r>
            <a:endParaRPr lang="en-US" altLang="zh-CN" sz="2400" kern="0" dirty="0">
              <a:solidFill>
                <a:srgbClr val="FFA800"/>
              </a:solidFill>
              <a:latin typeface="+mj-ea"/>
              <a:ea typeface="+mj-ea"/>
              <a:cs typeface="微软雅黑"/>
            </a:endParaRPr>
          </a:p>
          <a:p>
            <a:pPr algn="ctr">
              <a:lnSpc>
                <a:spcPct val="150000"/>
              </a:lnSpc>
              <a:defRPr/>
            </a:pPr>
            <a:r>
              <a:rPr lang="zh-CN" altLang="en-US" sz="2400" kern="0" dirty="0">
                <a:solidFill>
                  <a:srgbClr val="FFA800"/>
                </a:solidFill>
                <a:latin typeface="+mj-ea"/>
                <a:ea typeface="+mj-ea"/>
                <a:cs typeface="微软雅黑"/>
              </a:rPr>
              <a:t>搜索</a:t>
            </a:r>
            <a:endParaRPr lang="en-US" altLang="zh-CN" sz="2400" kern="0" dirty="0">
              <a:solidFill>
                <a:srgbClr val="FFA800"/>
              </a:solidFill>
              <a:latin typeface="+mj-ea"/>
              <a:ea typeface="+mj-ea"/>
              <a:cs typeface="微软雅黑"/>
            </a:endParaRPr>
          </a:p>
        </p:txBody>
      </p:sp>
      <p:sp>
        <p:nvSpPr>
          <p:cNvPr id="49" name="MH_SubTitle_1">
            <a:extLst>
              <a:ext uri="{FF2B5EF4-FFF2-40B4-BE49-F238E27FC236}">
                <a16:creationId xmlns="" xmlns:a16="http://schemas.microsoft.com/office/drawing/2014/main" id="{A69096A9-FBEC-4D7B-B126-FAD3AFC3DE22}"/>
              </a:ext>
            </a:extLst>
          </p:cNvPr>
          <p:cNvSpPr/>
          <p:nvPr>
            <p:custDataLst>
              <p:tags r:id="rId7"/>
            </p:custDataLst>
          </p:nvPr>
        </p:nvSpPr>
        <p:spPr>
          <a:xfrm>
            <a:off x="9842860" y="3911719"/>
            <a:ext cx="2377570" cy="1505206"/>
          </a:xfrm>
          <a:prstGeom prst="rect">
            <a:avLst/>
          </a:prstGeom>
        </p:spPr>
        <p:txBody>
          <a:bodyPr anchor="ctr">
            <a:noAutofit/>
          </a:bodyPr>
          <a:lstStyle/>
          <a:p>
            <a:pPr algn="ctr">
              <a:lnSpc>
                <a:spcPct val="150000"/>
              </a:lnSpc>
              <a:defRPr/>
            </a:pPr>
            <a:r>
              <a:rPr lang="en-US" altLang="zh-CN" kern="0" dirty="0">
                <a:solidFill>
                  <a:srgbClr val="FFC000"/>
                </a:solidFill>
                <a:latin typeface="+mj-ea"/>
                <a:ea typeface="+mj-ea"/>
                <a:cs typeface="微软雅黑"/>
              </a:rPr>
              <a:t>Ing &amp; Future</a:t>
            </a:r>
          </a:p>
          <a:p>
            <a:pPr algn="ctr">
              <a:lnSpc>
                <a:spcPct val="150000"/>
              </a:lnSpc>
              <a:defRPr/>
            </a:pPr>
            <a:r>
              <a:rPr lang="zh-CN" altLang="en-US" sz="2400" kern="0" dirty="0">
                <a:solidFill>
                  <a:srgbClr val="FFC000"/>
                </a:solidFill>
                <a:latin typeface="+mj-ea"/>
                <a:ea typeface="+mj-ea"/>
                <a:cs typeface="微软雅黑"/>
              </a:rPr>
              <a:t>徽章</a:t>
            </a:r>
            <a:endParaRPr lang="en-US" altLang="zh-CN" sz="2400" kern="0" dirty="0">
              <a:solidFill>
                <a:srgbClr val="FFC000"/>
              </a:solidFill>
              <a:latin typeface="+mj-ea"/>
              <a:ea typeface="+mj-ea"/>
              <a:cs typeface="微软雅黑"/>
            </a:endParaRPr>
          </a:p>
          <a:p>
            <a:pPr algn="ctr">
              <a:lnSpc>
                <a:spcPct val="150000"/>
              </a:lnSpc>
              <a:defRPr/>
            </a:pPr>
            <a:r>
              <a:rPr lang="zh-CN" altLang="en-US" sz="2400" kern="0" dirty="0">
                <a:solidFill>
                  <a:srgbClr val="FFC000"/>
                </a:solidFill>
                <a:latin typeface="+mj-ea"/>
                <a:ea typeface="+mj-ea"/>
                <a:cs typeface="微软雅黑"/>
              </a:rPr>
              <a:t>技术名片</a:t>
            </a:r>
            <a:endParaRPr lang="en-US" altLang="zh-CN" sz="2400" kern="0" dirty="0">
              <a:solidFill>
                <a:srgbClr val="FFC000"/>
              </a:solidFill>
              <a:latin typeface="+mj-ea"/>
              <a:ea typeface="+mj-ea"/>
              <a:cs typeface="微软雅黑"/>
            </a:endParaRPr>
          </a:p>
        </p:txBody>
      </p:sp>
      <p:grpSp>
        <p:nvGrpSpPr>
          <p:cNvPr id="2" name="组合 1">
            <a:extLst>
              <a:ext uri="{FF2B5EF4-FFF2-40B4-BE49-F238E27FC236}">
                <a16:creationId xmlns="" xmlns:a16="http://schemas.microsoft.com/office/drawing/2014/main" id="{F0739925-FB78-4F71-A591-84478C2291F2}"/>
              </a:ext>
            </a:extLst>
          </p:cNvPr>
          <p:cNvGrpSpPr/>
          <p:nvPr/>
        </p:nvGrpSpPr>
        <p:grpSpPr>
          <a:xfrm>
            <a:off x="-1" y="2963014"/>
            <a:ext cx="12192001" cy="929280"/>
            <a:chOff x="-1" y="2963014"/>
            <a:chExt cx="12192001" cy="929280"/>
          </a:xfrm>
        </p:grpSpPr>
        <p:sp>
          <p:nvSpPr>
            <p:cNvPr id="3" name="矩形 2"/>
            <p:cNvSpPr/>
            <p:nvPr/>
          </p:nvSpPr>
          <p:spPr>
            <a:xfrm>
              <a:off x="-1" y="2963014"/>
              <a:ext cx="12192001" cy="9292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3166692" y="3077376"/>
              <a:ext cx="2031325" cy="646331"/>
            </a:xfrm>
            <a:prstGeom prst="rect">
              <a:avLst/>
            </a:prstGeom>
            <a:noFill/>
          </p:spPr>
          <p:txBody>
            <a:bodyPr wrap="none" rtlCol="0">
              <a:spAutoFit/>
            </a:bodyPr>
            <a:lstStyle/>
            <a:p>
              <a:r>
                <a:rPr lang="zh-CN" altLang="en-US" sz="3600" dirty="0"/>
                <a:t>单一功能</a:t>
              </a:r>
            </a:p>
          </p:txBody>
        </p:sp>
        <p:sp>
          <p:nvSpPr>
            <p:cNvPr id="21" name="文本框 20"/>
            <p:cNvSpPr txBox="1"/>
            <p:nvPr/>
          </p:nvSpPr>
          <p:spPr>
            <a:xfrm>
              <a:off x="6817936" y="3097192"/>
              <a:ext cx="1569660" cy="646331"/>
            </a:xfrm>
            <a:prstGeom prst="rect">
              <a:avLst/>
            </a:prstGeom>
            <a:noFill/>
          </p:spPr>
          <p:txBody>
            <a:bodyPr wrap="none" rtlCol="0">
              <a:spAutoFit/>
            </a:bodyPr>
            <a:lstStyle/>
            <a:p>
              <a:r>
                <a:rPr lang="zh-CN" altLang="en-US" sz="3600" dirty="0"/>
                <a:t>平台化</a:t>
              </a:r>
            </a:p>
          </p:txBody>
        </p:sp>
        <p:sp>
          <p:nvSpPr>
            <p:cNvPr id="8" name="右箭头 7"/>
            <p:cNvSpPr/>
            <p:nvPr/>
          </p:nvSpPr>
          <p:spPr>
            <a:xfrm>
              <a:off x="5626752" y="3196821"/>
              <a:ext cx="938496" cy="46166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灯片编号占位符 9">
            <a:extLst>
              <a:ext uri="{FF2B5EF4-FFF2-40B4-BE49-F238E27FC236}">
                <a16:creationId xmlns="" xmlns:a16="http://schemas.microsoft.com/office/drawing/2014/main" id="{C3AFA43D-769A-4F69-BDC3-878E323497A1}"/>
              </a:ext>
            </a:extLst>
          </p:cNvPr>
          <p:cNvSpPr>
            <a:spLocks noGrp="1"/>
          </p:cNvSpPr>
          <p:nvPr>
            <p:ph type="sldNum" sz="quarter" idx="12"/>
          </p:nvPr>
        </p:nvSpPr>
        <p:spPr/>
        <p:txBody>
          <a:bodyPr/>
          <a:lstStyle/>
          <a:p>
            <a:fld id="{8F5C82E7-D8DA-4719-A994-DC25019B2676}" type="slidenum">
              <a:rPr lang="zh-CN" altLang="en-US" smtClean="0"/>
              <a:pPr/>
              <a:t>27</a:t>
            </a:fld>
            <a:r>
              <a:rPr lang="zh-CN" altLang="en-US"/>
              <a:t> </a:t>
            </a:r>
            <a:r>
              <a:rPr lang="en-US" altLang="zh-CN"/>
              <a:t>/ 40</a:t>
            </a:r>
            <a:endParaRPr lang="zh-CN" altLang="en-US" dirty="0"/>
          </a:p>
        </p:txBody>
      </p:sp>
      <p:sp>
        <p:nvSpPr>
          <p:cNvPr id="11" name="矩形 10">
            <a:extLst>
              <a:ext uri="{FF2B5EF4-FFF2-40B4-BE49-F238E27FC236}">
                <a16:creationId xmlns="" xmlns:a16="http://schemas.microsoft.com/office/drawing/2014/main" id="{1191B954-01C6-4114-9FA2-2DBEFEAF4936}"/>
              </a:ext>
            </a:extLst>
          </p:cNvPr>
          <p:cNvSpPr/>
          <p:nvPr/>
        </p:nvSpPr>
        <p:spPr>
          <a:xfrm>
            <a:off x="0" y="2963014"/>
            <a:ext cx="12192000" cy="929280"/>
          </a:xfrm>
          <a:prstGeom prst="rect">
            <a:avLst/>
          </a:prstGeom>
          <a:solidFill>
            <a:srgbClr val="FC5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t>有温度的</a:t>
            </a:r>
            <a:r>
              <a:rPr lang="en-US" altLang="zh-CN" sz="3600" dirty="0"/>
              <a:t>Code</a:t>
            </a:r>
            <a:endParaRPr lang="zh-CN" altLang="en-US" sz="3600" dirty="0"/>
          </a:p>
        </p:txBody>
      </p:sp>
    </p:spTree>
    <p:extLst>
      <p:ext uri="{BB962C8B-B14F-4D97-AF65-F5344CB8AC3E}">
        <p14:creationId xmlns:p14="http://schemas.microsoft.com/office/powerpoint/2010/main" val="2759679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010274" y="3173172"/>
            <a:ext cx="1963964" cy="953214"/>
          </a:xfrm>
        </p:spPr>
        <p:txBody>
          <a:bodyPr>
            <a:normAutofit/>
          </a:bodyPr>
          <a:lstStyle/>
          <a:p>
            <a:r>
              <a:rPr lang="zh-CN" altLang="en-US" dirty="0">
                <a:solidFill>
                  <a:srgbClr val="0AADFF"/>
                </a:solidFill>
              </a:rPr>
              <a:t>感 谢</a:t>
            </a:r>
          </a:p>
        </p:txBody>
      </p:sp>
      <p:sp>
        <p:nvSpPr>
          <p:cNvPr id="4" name="直接连接符 4"/>
          <p:cNvSpPr>
            <a:spLocks noChangeShapeType="1"/>
          </p:cNvSpPr>
          <p:nvPr/>
        </p:nvSpPr>
        <p:spPr bwMode="auto">
          <a:xfrm>
            <a:off x="-93944" y="2827231"/>
            <a:ext cx="6049345" cy="4670"/>
          </a:xfrm>
          <a:prstGeom prst="line">
            <a:avLst/>
          </a:prstGeom>
          <a:noFill/>
          <a:ln w="19050" cap="flat" cmpd="sng">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直接连接符 5"/>
          <p:cNvSpPr>
            <a:spLocks noChangeShapeType="1"/>
          </p:cNvSpPr>
          <p:nvPr/>
        </p:nvSpPr>
        <p:spPr bwMode="auto">
          <a:xfrm flipV="1">
            <a:off x="5955410" y="2363443"/>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直接连接符 7"/>
          <p:cNvSpPr>
            <a:spLocks noChangeShapeType="1"/>
          </p:cNvSpPr>
          <p:nvPr/>
        </p:nvSpPr>
        <p:spPr bwMode="auto">
          <a:xfrm flipV="1">
            <a:off x="6094414" y="2504250"/>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Box 6"/>
          <p:cNvSpPr>
            <a:spLocks noChangeArrowheads="1"/>
          </p:cNvSpPr>
          <p:nvPr/>
        </p:nvSpPr>
        <p:spPr bwMode="auto">
          <a:xfrm>
            <a:off x="6178554" y="2526555"/>
            <a:ext cx="17956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By </a:t>
            </a:r>
            <a:r>
              <a:rPr lang="en-US" altLang="zh-CN" dirty="0" err="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winstonxie</a:t>
            </a:r>
            <a:endParaRPr lang="en-US" altLang="zh-CN"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6912537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548780" y="1602209"/>
            <a:ext cx="1384300" cy="431800"/>
          </a:xfrm>
          <a:prstGeom prst="roundRect">
            <a:avLst/>
          </a:prstGeom>
          <a:solidFill>
            <a:srgbClr val="FF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开源项目</a:t>
            </a:r>
          </a:p>
        </p:txBody>
      </p:sp>
      <p:sp>
        <p:nvSpPr>
          <p:cNvPr id="4" name="文本框 3"/>
          <p:cNvSpPr txBox="1"/>
          <p:nvPr/>
        </p:nvSpPr>
        <p:spPr>
          <a:xfrm>
            <a:off x="484420" y="322935"/>
            <a:ext cx="4834272" cy="461665"/>
          </a:xfrm>
          <a:prstGeom prst="rect">
            <a:avLst/>
          </a:prstGeom>
          <a:noFill/>
        </p:spPr>
        <p:txBody>
          <a:bodyPr wrap="none" rtlCol="0">
            <a:spAutoFit/>
          </a:bodyPr>
          <a:lstStyle/>
          <a:p>
            <a:pPr algn="ctr"/>
            <a:r>
              <a:rPr lang="zh-CN" altLang="en-US" sz="2400" dirty="0">
                <a:solidFill>
                  <a:schemeClr val="tx1">
                    <a:lumMod val="75000"/>
                    <a:lumOff val="25000"/>
                  </a:schemeClr>
                </a:solidFill>
              </a:rPr>
              <a:t>鹅厂开发者常逛的技术社区 </a:t>
            </a:r>
            <a:r>
              <a:rPr lang="en-US" altLang="zh-CN" sz="2400" dirty="0">
                <a:solidFill>
                  <a:schemeClr val="tx1">
                    <a:lumMod val="75000"/>
                    <a:lumOff val="25000"/>
                  </a:schemeClr>
                </a:solidFill>
              </a:rPr>
              <a:t>TOP 5</a:t>
            </a:r>
            <a:endParaRPr lang="zh-CN" altLang="en-US" sz="2400" dirty="0">
              <a:solidFill>
                <a:schemeClr val="tx1">
                  <a:lumMod val="75000"/>
                  <a:lumOff val="25000"/>
                </a:schemeClr>
              </a:solidFill>
            </a:endParaRP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944" y="2417736"/>
            <a:ext cx="3097107" cy="1213034"/>
          </a:xfrm>
          <a:prstGeom prst="rect">
            <a:avLst/>
          </a:prstGeom>
          <a:effectLst>
            <a:outerShdw blurRad="50800" dist="38100" dir="2700000" algn="tl" rotWithShape="0">
              <a:prstClr val="black">
                <a:alpha val="40000"/>
              </a:prstClr>
            </a:outerShdw>
          </a:effectLst>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943" y="1353338"/>
            <a:ext cx="2819103" cy="937352"/>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944" y="4702719"/>
            <a:ext cx="1700043" cy="888081"/>
          </a:xfrm>
          <a:prstGeom prst="rect">
            <a:avLst/>
          </a:prstGeom>
          <a:effectLst>
            <a:outerShdw blurRad="50800" dist="38100" dir="2700000" algn="tl" rotWithShape="0">
              <a:prstClr val="black">
                <a:alpha val="40000"/>
              </a:prstClr>
            </a:outerShdw>
          </a:effectLst>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944" y="3757816"/>
            <a:ext cx="3027757" cy="738640"/>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4943" y="5797063"/>
            <a:ext cx="1853219" cy="794237"/>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3764601" y="1626752"/>
            <a:ext cx="2236510" cy="400110"/>
          </a:xfrm>
          <a:prstGeom prst="rect">
            <a:avLst/>
          </a:prstGeom>
          <a:noFill/>
        </p:spPr>
        <p:txBody>
          <a:bodyPr wrap="none" rtlCol="0">
            <a:spAutoFit/>
          </a:bodyPr>
          <a:lstStyle/>
          <a:p>
            <a:r>
              <a:rPr lang="zh-CN" altLang="en-US" sz="2000" dirty="0">
                <a:solidFill>
                  <a:schemeClr val="tx1">
                    <a:lumMod val="75000"/>
                    <a:lumOff val="25000"/>
                  </a:schemeClr>
                </a:solidFill>
              </a:rPr>
              <a:t>全球最大开源社区</a:t>
            </a:r>
          </a:p>
        </p:txBody>
      </p:sp>
      <p:sp>
        <p:nvSpPr>
          <p:cNvPr id="17" name="文本框 16"/>
          <p:cNvSpPr txBox="1"/>
          <p:nvPr/>
        </p:nvSpPr>
        <p:spPr>
          <a:xfrm>
            <a:off x="3764601" y="2741225"/>
            <a:ext cx="2749471" cy="400110"/>
          </a:xfrm>
          <a:prstGeom prst="rect">
            <a:avLst/>
          </a:prstGeom>
          <a:noFill/>
        </p:spPr>
        <p:txBody>
          <a:bodyPr wrap="none" rtlCol="0">
            <a:spAutoFit/>
          </a:bodyPr>
          <a:lstStyle/>
          <a:p>
            <a:r>
              <a:rPr lang="zh-CN" altLang="en-US" sz="2000" dirty="0">
                <a:solidFill>
                  <a:schemeClr val="tx1">
                    <a:lumMod val="75000"/>
                    <a:lumOff val="25000"/>
                  </a:schemeClr>
                </a:solidFill>
              </a:rPr>
              <a:t>全球最大技术问答社区</a:t>
            </a:r>
          </a:p>
        </p:txBody>
      </p:sp>
      <p:sp>
        <p:nvSpPr>
          <p:cNvPr id="19" name="文本框 18"/>
          <p:cNvSpPr txBox="1"/>
          <p:nvPr/>
        </p:nvSpPr>
        <p:spPr>
          <a:xfrm>
            <a:off x="3764601" y="3855698"/>
            <a:ext cx="2236510" cy="400110"/>
          </a:xfrm>
          <a:prstGeom prst="rect">
            <a:avLst/>
          </a:prstGeom>
          <a:noFill/>
        </p:spPr>
        <p:txBody>
          <a:bodyPr wrap="none" rtlCol="0">
            <a:spAutoFit/>
          </a:bodyPr>
          <a:lstStyle/>
          <a:p>
            <a:r>
              <a:rPr lang="zh-CN" altLang="en-US" sz="2000" dirty="0">
                <a:solidFill>
                  <a:schemeClr val="tx1">
                    <a:lumMod val="75000"/>
                    <a:lumOff val="25000"/>
                  </a:schemeClr>
                </a:solidFill>
              </a:rPr>
              <a:t>国内技术问答社区</a:t>
            </a:r>
          </a:p>
        </p:txBody>
      </p:sp>
      <p:sp>
        <p:nvSpPr>
          <p:cNvPr id="21" name="文本框 20"/>
          <p:cNvSpPr txBox="1"/>
          <p:nvPr/>
        </p:nvSpPr>
        <p:spPr>
          <a:xfrm>
            <a:off x="3764601" y="4970171"/>
            <a:ext cx="3320140" cy="400110"/>
          </a:xfrm>
          <a:prstGeom prst="rect">
            <a:avLst/>
          </a:prstGeom>
          <a:noFill/>
        </p:spPr>
        <p:txBody>
          <a:bodyPr wrap="none" rtlCol="0">
            <a:spAutoFit/>
          </a:bodyPr>
          <a:lstStyle/>
          <a:p>
            <a:r>
              <a:rPr lang="en-US" altLang="zh-CN" sz="2000" dirty="0">
                <a:solidFill>
                  <a:schemeClr val="tx1">
                    <a:lumMod val="75000"/>
                    <a:lumOff val="25000"/>
                  </a:schemeClr>
                </a:solidFill>
              </a:rPr>
              <a:t>1999</a:t>
            </a:r>
            <a:r>
              <a:rPr lang="zh-CN" altLang="en-US" sz="2000" dirty="0">
                <a:solidFill>
                  <a:schemeClr val="tx1">
                    <a:lumMod val="75000"/>
                    <a:lumOff val="25000"/>
                  </a:schemeClr>
                </a:solidFill>
              </a:rPr>
              <a:t>年创立的国内技术社区</a:t>
            </a:r>
          </a:p>
        </p:txBody>
      </p:sp>
      <p:sp>
        <p:nvSpPr>
          <p:cNvPr id="22" name="文本框 21"/>
          <p:cNvSpPr txBox="1"/>
          <p:nvPr/>
        </p:nvSpPr>
        <p:spPr>
          <a:xfrm>
            <a:off x="3764601" y="6084644"/>
            <a:ext cx="3262432" cy="400110"/>
          </a:xfrm>
          <a:prstGeom prst="rect">
            <a:avLst/>
          </a:prstGeom>
          <a:noFill/>
        </p:spPr>
        <p:txBody>
          <a:bodyPr wrap="none" rtlCol="0">
            <a:spAutoFit/>
          </a:bodyPr>
          <a:lstStyle/>
          <a:p>
            <a:r>
              <a:rPr lang="zh-CN" altLang="en-US" sz="2000" dirty="0">
                <a:solidFill>
                  <a:schemeClr val="tx1">
                    <a:lumMod val="75000"/>
                    <a:lumOff val="25000"/>
                  </a:schemeClr>
                </a:solidFill>
              </a:rPr>
              <a:t>简约但有点个性的技术社区</a:t>
            </a:r>
          </a:p>
        </p:txBody>
      </p:sp>
      <p:sp>
        <p:nvSpPr>
          <p:cNvPr id="24" name="圆角矩形 23"/>
          <p:cNvSpPr/>
          <p:nvPr/>
        </p:nvSpPr>
        <p:spPr>
          <a:xfrm>
            <a:off x="7548780" y="2725380"/>
            <a:ext cx="1384300" cy="431800"/>
          </a:xfrm>
          <a:prstGeom prst="roundRect">
            <a:avLst/>
          </a:prstGeom>
          <a:solidFill>
            <a:srgbClr val="FF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问答</a:t>
            </a:r>
          </a:p>
        </p:txBody>
      </p:sp>
      <p:sp>
        <p:nvSpPr>
          <p:cNvPr id="27" name="圆角矩形 26"/>
          <p:cNvSpPr/>
          <p:nvPr/>
        </p:nvSpPr>
        <p:spPr>
          <a:xfrm>
            <a:off x="7548780" y="3840788"/>
            <a:ext cx="3803650" cy="431800"/>
          </a:xfrm>
          <a:prstGeom prst="roundRect">
            <a:avLst/>
          </a:prstGeom>
          <a:solidFill>
            <a:srgbClr val="FF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问答、文章、课程、活动、笔记</a:t>
            </a:r>
          </a:p>
        </p:txBody>
      </p:sp>
      <p:sp>
        <p:nvSpPr>
          <p:cNvPr id="28" name="圆角矩形 27"/>
          <p:cNvSpPr/>
          <p:nvPr/>
        </p:nvSpPr>
        <p:spPr>
          <a:xfrm>
            <a:off x="7548780" y="4930859"/>
            <a:ext cx="1384300" cy="431800"/>
          </a:xfrm>
          <a:prstGeom prst="roundRect">
            <a:avLst/>
          </a:prstGeom>
          <a:solidFill>
            <a:srgbClr val="FF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博客为主</a:t>
            </a:r>
          </a:p>
        </p:txBody>
      </p:sp>
      <p:sp>
        <p:nvSpPr>
          <p:cNvPr id="29" name="圆角矩形 28"/>
          <p:cNvSpPr/>
          <p:nvPr/>
        </p:nvSpPr>
        <p:spPr>
          <a:xfrm>
            <a:off x="7548780" y="6068799"/>
            <a:ext cx="2724773" cy="431800"/>
          </a:xfrm>
          <a:prstGeom prst="roundRect">
            <a:avLst/>
          </a:prstGeom>
          <a:solidFill>
            <a:srgbClr val="FF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帖子、笔记、时间轴</a:t>
            </a:r>
          </a:p>
        </p:txBody>
      </p:sp>
      <p:sp>
        <p:nvSpPr>
          <p:cNvPr id="3" name="灯片编号占位符 2">
            <a:extLst>
              <a:ext uri="{FF2B5EF4-FFF2-40B4-BE49-F238E27FC236}">
                <a16:creationId xmlns="" xmlns:a16="http://schemas.microsoft.com/office/drawing/2014/main" id="{641384C6-BC10-43D8-8A60-8C72A2759156}"/>
              </a:ext>
            </a:extLst>
          </p:cNvPr>
          <p:cNvSpPr>
            <a:spLocks noGrp="1"/>
          </p:cNvSpPr>
          <p:nvPr>
            <p:ph type="sldNum" sz="quarter" idx="12"/>
          </p:nvPr>
        </p:nvSpPr>
        <p:spPr/>
        <p:txBody>
          <a:bodyPr/>
          <a:lstStyle/>
          <a:p>
            <a:fld id="{8F5C82E7-D8DA-4719-A994-DC25019B2676}" type="slidenum">
              <a:rPr lang="zh-CN" altLang="en-US" smtClean="0"/>
              <a:pPr/>
              <a:t>3</a:t>
            </a:fld>
            <a:r>
              <a:rPr lang="zh-CN" altLang="en-US"/>
              <a:t> </a:t>
            </a:r>
            <a:r>
              <a:rPr lang="en-US" altLang="zh-CN"/>
              <a:t>/ 40</a:t>
            </a:r>
            <a:endParaRPr lang="zh-CN" altLang="en-US" dirty="0"/>
          </a:p>
        </p:txBody>
      </p:sp>
    </p:spTree>
    <p:extLst>
      <p:ext uri="{BB962C8B-B14F-4D97-AF65-F5344CB8AC3E}">
        <p14:creationId xmlns:p14="http://schemas.microsoft.com/office/powerpoint/2010/main" val="3232284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 grpId="0" animBg="1"/>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DDB640-5310-4ABE-8EE7-3D3E1E529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3127" y="370840"/>
            <a:ext cx="2987619" cy="6116320"/>
          </a:xfrm>
          <a:prstGeom prst="rect">
            <a:avLst/>
          </a:prstGeom>
          <a:effectLst>
            <a:outerShdw blurRad="50800" dist="38100" dir="2700000" algn="tl" rotWithShape="0">
              <a:prstClr val="black">
                <a:alpha val="40000"/>
              </a:prstClr>
            </a:outerShdw>
          </a:effectLst>
        </p:spPr>
      </p:pic>
      <p:pic>
        <p:nvPicPr>
          <p:cNvPr id="7" name="图片 6">
            <a:extLst>
              <a:ext uri="{FF2B5EF4-FFF2-40B4-BE49-F238E27FC236}">
                <a16:creationId xmlns="" xmlns:a16="http://schemas.microsoft.com/office/drawing/2014/main" id="{962EEA7C-C079-4524-BFE0-DC7ADA3DFE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1353" y="370840"/>
            <a:ext cx="3537520" cy="6116320"/>
          </a:xfrm>
          <a:prstGeom prst="rect">
            <a:avLst/>
          </a:prstGeom>
          <a:effectLst>
            <a:outerShdw blurRad="50800" dist="38100" dir="2700000" algn="tl" rotWithShape="0">
              <a:prstClr val="black">
                <a:alpha val="40000"/>
              </a:prstClr>
            </a:outerShdw>
          </a:effectLst>
        </p:spPr>
      </p:pic>
      <p:sp>
        <p:nvSpPr>
          <p:cNvPr id="3" name="灯片编号占位符 2">
            <a:extLst>
              <a:ext uri="{FF2B5EF4-FFF2-40B4-BE49-F238E27FC236}">
                <a16:creationId xmlns="" xmlns:a16="http://schemas.microsoft.com/office/drawing/2014/main" id="{840DC66B-A9DF-42A2-B4CD-327A6695A05E}"/>
              </a:ext>
            </a:extLst>
          </p:cNvPr>
          <p:cNvSpPr>
            <a:spLocks noGrp="1"/>
          </p:cNvSpPr>
          <p:nvPr>
            <p:ph type="sldNum" sz="quarter" idx="12"/>
          </p:nvPr>
        </p:nvSpPr>
        <p:spPr/>
        <p:txBody>
          <a:bodyPr/>
          <a:lstStyle/>
          <a:p>
            <a:fld id="{8F5C82E7-D8DA-4719-A994-DC25019B2676}" type="slidenum">
              <a:rPr lang="zh-CN" altLang="en-US" smtClean="0"/>
              <a:pPr/>
              <a:t>4</a:t>
            </a:fld>
            <a:r>
              <a:rPr lang="zh-CN" altLang="en-US"/>
              <a:t> </a:t>
            </a:r>
            <a:r>
              <a:rPr lang="en-US" altLang="zh-CN"/>
              <a:t>/ 40</a:t>
            </a:r>
            <a:endParaRPr lang="zh-CN" altLang="en-US" dirty="0"/>
          </a:p>
        </p:txBody>
      </p:sp>
    </p:spTree>
    <p:extLst>
      <p:ext uri="{BB962C8B-B14F-4D97-AF65-F5344CB8AC3E}">
        <p14:creationId xmlns:p14="http://schemas.microsoft.com/office/powerpoint/2010/main" val="22094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1080" y="322935"/>
            <a:ext cx="2031325" cy="461665"/>
          </a:xfrm>
          <a:prstGeom prst="rect">
            <a:avLst/>
          </a:prstGeom>
          <a:noFill/>
        </p:spPr>
        <p:txBody>
          <a:bodyPr wrap="none" rtlCol="0">
            <a:spAutoFit/>
          </a:bodyPr>
          <a:lstStyle/>
          <a:p>
            <a:pPr algn="ctr"/>
            <a:r>
              <a:rPr lang="zh-CN" altLang="en-US" sz="2400" dirty="0">
                <a:solidFill>
                  <a:schemeClr val="tx1">
                    <a:lumMod val="75000"/>
                    <a:lumOff val="25000"/>
                  </a:schemeClr>
                </a:solidFill>
              </a:rPr>
              <a:t>社区产品共性</a:t>
            </a: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椭圆 1"/>
          <p:cNvSpPr/>
          <p:nvPr/>
        </p:nvSpPr>
        <p:spPr>
          <a:xfrm>
            <a:off x="1866900" y="2305050"/>
            <a:ext cx="2247900" cy="2247900"/>
          </a:xfrm>
          <a:prstGeom prst="ellipse">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需求</a:t>
            </a:r>
          </a:p>
        </p:txBody>
      </p:sp>
      <p:sp>
        <p:nvSpPr>
          <p:cNvPr id="7" name="椭圆 6"/>
          <p:cNvSpPr/>
          <p:nvPr/>
        </p:nvSpPr>
        <p:spPr>
          <a:xfrm>
            <a:off x="7867650" y="2305050"/>
            <a:ext cx="2247900" cy="2247900"/>
          </a:xfrm>
          <a:prstGeom prst="ellipse">
            <a:avLst/>
          </a:prstGeom>
          <a:solidFill>
            <a:srgbClr val="FF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功能</a:t>
            </a:r>
          </a:p>
        </p:txBody>
      </p:sp>
      <p:sp>
        <p:nvSpPr>
          <p:cNvPr id="3" name="文本框 2"/>
          <p:cNvSpPr txBox="1"/>
          <p:nvPr/>
        </p:nvSpPr>
        <p:spPr>
          <a:xfrm>
            <a:off x="2380073" y="2642343"/>
            <a:ext cx="1210588" cy="400110"/>
          </a:xfrm>
          <a:prstGeom prst="rect">
            <a:avLst/>
          </a:prstGeom>
          <a:noFill/>
        </p:spPr>
        <p:txBody>
          <a:bodyPr wrap="none" rtlCol="0">
            <a:spAutoFit/>
          </a:bodyPr>
          <a:lstStyle/>
          <a:p>
            <a:r>
              <a:rPr lang="zh-CN" altLang="en-US" sz="2000" dirty="0">
                <a:solidFill>
                  <a:schemeClr val="bg1"/>
                </a:solidFill>
              </a:rPr>
              <a:t>工具属性</a:t>
            </a:r>
          </a:p>
        </p:txBody>
      </p:sp>
      <p:sp>
        <p:nvSpPr>
          <p:cNvPr id="8" name="文本框 7"/>
          <p:cNvSpPr txBox="1"/>
          <p:nvPr/>
        </p:nvSpPr>
        <p:spPr>
          <a:xfrm>
            <a:off x="2380073" y="3808538"/>
            <a:ext cx="1210588" cy="400110"/>
          </a:xfrm>
          <a:prstGeom prst="rect">
            <a:avLst/>
          </a:prstGeom>
          <a:noFill/>
        </p:spPr>
        <p:txBody>
          <a:bodyPr wrap="none" rtlCol="0">
            <a:spAutoFit/>
          </a:bodyPr>
          <a:lstStyle/>
          <a:p>
            <a:r>
              <a:rPr lang="zh-CN" altLang="en-US" sz="2000" dirty="0">
                <a:solidFill>
                  <a:schemeClr val="bg1"/>
                </a:solidFill>
              </a:rPr>
              <a:t>社交属性</a:t>
            </a:r>
          </a:p>
        </p:txBody>
      </p:sp>
      <p:sp>
        <p:nvSpPr>
          <p:cNvPr id="9" name="矩形 8"/>
          <p:cNvSpPr/>
          <p:nvPr/>
        </p:nvSpPr>
        <p:spPr>
          <a:xfrm>
            <a:off x="322800" y="1476148"/>
            <a:ext cx="2691186" cy="400110"/>
          </a:xfrm>
          <a:prstGeom prst="rect">
            <a:avLst/>
          </a:prstGeom>
        </p:spPr>
        <p:txBody>
          <a:bodyPr wrap="none">
            <a:spAutoFit/>
          </a:bodyPr>
          <a:lstStyle/>
          <a:p>
            <a:r>
              <a:rPr lang="zh-CN" altLang="en-US" sz="2000" dirty="0">
                <a:solidFill>
                  <a:srgbClr val="0AADFF"/>
                </a:solidFill>
                <a:latin typeface="Tahoma" panose="020B0604030504040204" pitchFamily="34" charset="0"/>
              </a:rPr>
              <a:t>消费内容（</a:t>
            </a:r>
            <a:r>
              <a:rPr lang="en-US" altLang="zh-CN" sz="2000" dirty="0">
                <a:solidFill>
                  <a:srgbClr val="0AADFF"/>
                </a:solidFill>
                <a:latin typeface="Tahoma" panose="020B0604030504040204" pitchFamily="34" charset="0"/>
              </a:rPr>
              <a:t>Kill Time</a:t>
            </a:r>
            <a:r>
              <a:rPr lang="zh-CN" altLang="en-US" sz="2000" dirty="0">
                <a:solidFill>
                  <a:srgbClr val="0AADFF"/>
                </a:solidFill>
                <a:latin typeface="Tahoma" panose="020B0604030504040204" pitchFamily="34" charset="0"/>
              </a:rPr>
              <a:t>）</a:t>
            </a:r>
            <a:endParaRPr lang="zh-CN" altLang="en-US" sz="2000" dirty="0">
              <a:solidFill>
                <a:srgbClr val="0AADFF"/>
              </a:solidFill>
            </a:endParaRPr>
          </a:p>
        </p:txBody>
      </p:sp>
      <p:sp>
        <p:nvSpPr>
          <p:cNvPr id="10" name="矩形 9"/>
          <p:cNvSpPr/>
          <p:nvPr/>
        </p:nvSpPr>
        <p:spPr>
          <a:xfrm>
            <a:off x="3768926" y="1476148"/>
            <a:ext cx="1210588" cy="400110"/>
          </a:xfrm>
          <a:prstGeom prst="rect">
            <a:avLst/>
          </a:prstGeom>
        </p:spPr>
        <p:txBody>
          <a:bodyPr wrap="none">
            <a:spAutoFit/>
          </a:bodyPr>
          <a:lstStyle/>
          <a:p>
            <a:r>
              <a:rPr lang="zh-CN" altLang="en-US" sz="2000" dirty="0">
                <a:solidFill>
                  <a:srgbClr val="0AADFF"/>
                </a:solidFill>
              </a:rPr>
              <a:t>解决问题</a:t>
            </a:r>
          </a:p>
        </p:txBody>
      </p:sp>
      <p:sp>
        <p:nvSpPr>
          <p:cNvPr id="12" name="矩形 11"/>
          <p:cNvSpPr/>
          <p:nvPr/>
        </p:nvSpPr>
        <p:spPr>
          <a:xfrm>
            <a:off x="1995352" y="4882287"/>
            <a:ext cx="1980029" cy="400110"/>
          </a:xfrm>
          <a:prstGeom prst="rect">
            <a:avLst/>
          </a:prstGeom>
        </p:spPr>
        <p:txBody>
          <a:bodyPr wrap="none">
            <a:spAutoFit/>
          </a:bodyPr>
          <a:lstStyle/>
          <a:p>
            <a:r>
              <a:rPr lang="zh-CN" altLang="en-US" sz="2000" dirty="0">
                <a:solidFill>
                  <a:srgbClr val="0AADFF"/>
                </a:solidFill>
              </a:rPr>
              <a:t>与社区用户互动</a:t>
            </a:r>
          </a:p>
        </p:txBody>
      </p:sp>
      <p:sp>
        <p:nvSpPr>
          <p:cNvPr id="13" name="右箭头 12"/>
          <p:cNvSpPr/>
          <p:nvPr/>
        </p:nvSpPr>
        <p:spPr>
          <a:xfrm>
            <a:off x="5453062" y="3002321"/>
            <a:ext cx="1285875" cy="865271"/>
          </a:xfrm>
          <a:prstGeom prst="rightArrow">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326192" y="2665311"/>
            <a:ext cx="1382110" cy="400110"/>
          </a:xfrm>
          <a:prstGeom prst="rect">
            <a:avLst/>
          </a:prstGeom>
          <a:noFill/>
        </p:spPr>
        <p:txBody>
          <a:bodyPr wrap="none" rtlCol="0">
            <a:spAutoFit/>
          </a:bodyPr>
          <a:lstStyle/>
          <a:p>
            <a:r>
              <a:rPr lang="zh-CN" altLang="en-US" sz="2000" dirty="0">
                <a:solidFill>
                  <a:schemeClr val="bg1"/>
                </a:solidFill>
              </a:rPr>
              <a:t>用户</a:t>
            </a:r>
            <a:r>
              <a:rPr lang="en-US" altLang="zh-CN" sz="2000" dirty="0">
                <a:solidFill>
                  <a:schemeClr val="bg1"/>
                </a:solidFill>
              </a:rPr>
              <a:t>&amp;</a:t>
            </a:r>
            <a:r>
              <a:rPr lang="zh-CN" altLang="en-US" sz="2000" dirty="0">
                <a:solidFill>
                  <a:schemeClr val="bg1"/>
                </a:solidFill>
              </a:rPr>
              <a:t>内容</a:t>
            </a:r>
          </a:p>
        </p:txBody>
      </p:sp>
      <p:sp>
        <p:nvSpPr>
          <p:cNvPr id="15" name="文本框 14"/>
          <p:cNvSpPr txBox="1"/>
          <p:nvPr/>
        </p:nvSpPr>
        <p:spPr>
          <a:xfrm>
            <a:off x="8300544" y="3808538"/>
            <a:ext cx="1382110" cy="400110"/>
          </a:xfrm>
          <a:prstGeom prst="rect">
            <a:avLst/>
          </a:prstGeom>
          <a:noFill/>
        </p:spPr>
        <p:txBody>
          <a:bodyPr wrap="none" rtlCol="0">
            <a:spAutoFit/>
          </a:bodyPr>
          <a:lstStyle/>
          <a:p>
            <a:r>
              <a:rPr lang="zh-CN" altLang="en-US" sz="2000" dirty="0">
                <a:solidFill>
                  <a:schemeClr val="bg1"/>
                </a:solidFill>
              </a:rPr>
              <a:t>用户</a:t>
            </a:r>
            <a:r>
              <a:rPr lang="en-US" altLang="zh-CN" sz="2000" dirty="0">
                <a:solidFill>
                  <a:schemeClr val="bg1"/>
                </a:solidFill>
              </a:rPr>
              <a:t>&amp;</a:t>
            </a:r>
            <a:r>
              <a:rPr lang="zh-CN" altLang="en-US" sz="2000" dirty="0">
                <a:solidFill>
                  <a:schemeClr val="bg1"/>
                </a:solidFill>
              </a:rPr>
              <a:t>用户</a:t>
            </a:r>
          </a:p>
        </p:txBody>
      </p:sp>
      <p:sp>
        <p:nvSpPr>
          <p:cNvPr id="16" name="文本框 15"/>
          <p:cNvSpPr txBox="1"/>
          <p:nvPr/>
        </p:nvSpPr>
        <p:spPr>
          <a:xfrm>
            <a:off x="7212487" y="1019026"/>
            <a:ext cx="3558221" cy="1015663"/>
          </a:xfrm>
          <a:prstGeom prst="rect">
            <a:avLst/>
          </a:prstGeom>
          <a:noFill/>
        </p:spPr>
        <p:txBody>
          <a:bodyPr wrap="square" rtlCol="0">
            <a:spAutoFit/>
          </a:bodyPr>
          <a:lstStyle/>
          <a:p>
            <a:pPr>
              <a:lnSpc>
                <a:spcPct val="150000"/>
              </a:lnSpc>
            </a:pPr>
            <a:r>
              <a:rPr lang="zh-CN" altLang="en-US" sz="2000" dirty="0">
                <a:solidFill>
                  <a:srgbClr val="FFA800"/>
                </a:solidFill>
              </a:rPr>
              <a:t>发布、提问、回答、赞、收藏、关注、分享、举报等</a:t>
            </a:r>
          </a:p>
        </p:txBody>
      </p:sp>
      <p:sp>
        <p:nvSpPr>
          <p:cNvPr id="17" name="文本框 16"/>
          <p:cNvSpPr txBox="1"/>
          <p:nvPr/>
        </p:nvSpPr>
        <p:spPr>
          <a:xfrm>
            <a:off x="6657887" y="4835223"/>
            <a:ext cx="4667423" cy="494238"/>
          </a:xfrm>
          <a:prstGeom prst="rect">
            <a:avLst/>
          </a:prstGeom>
          <a:noFill/>
        </p:spPr>
        <p:txBody>
          <a:bodyPr wrap="square" rtlCol="0">
            <a:spAutoFit/>
          </a:bodyPr>
          <a:lstStyle/>
          <a:p>
            <a:pPr>
              <a:lnSpc>
                <a:spcPct val="150000"/>
              </a:lnSpc>
            </a:pPr>
            <a:r>
              <a:rPr lang="zh-CN" altLang="en-US" sz="2000" dirty="0">
                <a:solidFill>
                  <a:srgbClr val="FFA800"/>
                </a:solidFill>
              </a:rPr>
              <a:t>评论、关注、私信、打赏、圈子、排行</a:t>
            </a:r>
          </a:p>
        </p:txBody>
      </p:sp>
      <p:sp>
        <p:nvSpPr>
          <p:cNvPr id="18" name="灯片编号占位符 17">
            <a:extLst>
              <a:ext uri="{FF2B5EF4-FFF2-40B4-BE49-F238E27FC236}">
                <a16:creationId xmlns="" xmlns:a16="http://schemas.microsoft.com/office/drawing/2014/main" id="{130B8930-475B-4EBB-8FF4-1AB8B5A590AA}"/>
              </a:ext>
            </a:extLst>
          </p:cNvPr>
          <p:cNvSpPr>
            <a:spLocks noGrp="1"/>
          </p:cNvSpPr>
          <p:nvPr>
            <p:ph type="sldNum" sz="quarter" idx="12"/>
          </p:nvPr>
        </p:nvSpPr>
        <p:spPr/>
        <p:txBody>
          <a:bodyPr/>
          <a:lstStyle/>
          <a:p>
            <a:fld id="{8F5C82E7-D8DA-4719-A994-DC25019B2676}" type="slidenum">
              <a:rPr lang="zh-CN" altLang="en-US" smtClean="0"/>
              <a:pPr/>
              <a:t>5</a:t>
            </a:fld>
            <a:r>
              <a:rPr lang="zh-CN" altLang="en-US"/>
              <a:t> </a:t>
            </a:r>
            <a:r>
              <a:rPr lang="en-US" altLang="zh-CN"/>
              <a:t>/ 40</a:t>
            </a:r>
            <a:endParaRPr lang="zh-CN" altLang="en-US" dirty="0"/>
          </a:p>
        </p:txBody>
      </p:sp>
    </p:spTree>
    <p:extLst>
      <p:ext uri="{BB962C8B-B14F-4D97-AF65-F5344CB8AC3E}">
        <p14:creationId xmlns:p14="http://schemas.microsoft.com/office/powerpoint/2010/main" val="37103506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3" grpId="0"/>
      <p:bldP spid="8" grpId="0"/>
      <p:bldP spid="9" grpId="0"/>
      <p:bldP spid="10" grpId="0"/>
      <p:bldP spid="12" grpId="0"/>
      <p:bldP spid="13" grpId="0" animBg="1"/>
      <p:bldP spid="14"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1080" y="322935"/>
            <a:ext cx="2031325" cy="461665"/>
          </a:xfrm>
          <a:prstGeom prst="rect">
            <a:avLst/>
          </a:prstGeom>
          <a:noFill/>
        </p:spPr>
        <p:txBody>
          <a:bodyPr wrap="none" rtlCol="0">
            <a:spAutoFit/>
          </a:bodyPr>
          <a:lstStyle/>
          <a:p>
            <a:pPr algn="ctr"/>
            <a:r>
              <a:rPr lang="zh-CN" altLang="en-US" sz="2400" dirty="0">
                <a:solidFill>
                  <a:schemeClr val="tx1">
                    <a:lumMod val="75000"/>
                    <a:lumOff val="25000"/>
                  </a:schemeClr>
                </a:solidFill>
              </a:rPr>
              <a:t>社区产品共性</a:t>
            </a: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文本框 17"/>
          <p:cNvSpPr txBox="1"/>
          <p:nvPr/>
        </p:nvSpPr>
        <p:spPr>
          <a:xfrm>
            <a:off x="1411047" y="3177746"/>
            <a:ext cx="1422184" cy="400110"/>
          </a:xfrm>
          <a:prstGeom prst="rect">
            <a:avLst/>
          </a:prstGeom>
          <a:noFill/>
        </p:spPr>
        <p:txBody>
          <a:bodyPr wrap="none" rtlCol="0">
            <a:spAutoFit/>
          </a:bodyPr>
          <a:lstStyle/>
          <a:p>
            <a:r>
              <a:rPr lang="zh-CN" altLang="en-US" sz="2000" dirty="0">
                <a:solidFill>
                  <a:schemeClr val="tx1">
                    <a:lumMod val="75000"/>
                    <a:lumOff val="25000"/>
                  </a:schemeClr>
                </a:solidFill>
              </a:rPr>
              <a:t>浏览 </a:t>
            </a:r>
            <a:r>
              <a:rPr lang="en-US" altLang="zh-CN" sz="2000" dirty="0">
                <a:solidFill>
                  <a:schemeClr val="tx1">
                    <a:lumMod val="75000"/>
                    <a:lumOff val="25000"/>
                  </a:schemeClr>
                </a:solidFill>
              </a:rPr>
              <a:t>/ </a:t>
            </a:r>
            <a:r>
              <a:rPr lang="zh-CN" altLang="en-US" sz="2000" dirty="0">
                <a:solidFill>
                  <a:schemeClr val="tx1">
                    <a:lumMod val="75000"/>
                    <a:lumOff val="25000"/>
                  </a:schemeClr>
                </a:solidFill>
              </a:rPr>
              <a:t>搜索</a:t>
            </a:r>
          </a:p>
        </p:txBody>
      </p:sp>
      <p:sp>
        <p:nvSpPr>
          <p:cNvPr id="19" name="文本框 18"/>
          <p:cNvSpPr txBox="1"/>
          <p:nvPr/>
        </p:nvSpPr>
        <p:spPr>
          <a:xfrm>
            <a:off x="4391917" y="3228945"/>
            <a:ext cx="2146742" cy="400110"/>
          </a:xfrm>
          <a:prstGeom prst="rect">
            <a:avLst/>
          </a:prstGeom>
          <a:noFill/>
        </p:spPr>
        <p:txBody>
          <a:bodyPr wrap="none" rtlCol="0">
            <a:spAutoFit/>
          </a:bodyPr>
          <a:lstStyle/>
          <a:p>
            <a:r>
              <a:rPr lang="zh-CN" altLang="en-US" sz="2000" dirty="0">
                <a:solidFill>
                  <a:schemeClr val="tx1">
                    <a:lumMod val="75000"/>
                    <a:lumOff val="25000"/>
                  </a:schemeClr>
                </a:solidFill>
              </a:rPr>
              <a:t>点赞 </a:t>
            </a:r>
            <a:r>
              <a:rPr lang="en-US" altLang="zh-CN" sz="2000" dirty="0">
                <a:solidFill>
                  <a:schemeClr val="tx1">
                    <a:lumMod val="75000"/>
                    <a:lumOff val="25000"/>
                  </a:schemeClr>
                </a:solidFill>
              </a:rPr>
              <a:t>/ </a:t>
            </a:r>
            <a:r>
              <a:rPr lang="zh-CN" altLang="en-US" sz="2000" dirty="0">
                <a:solidFill>
                  <a:schemeClr val="tx1">
                    <a:lumMod val="75000"/>
                    <a:lumOff val="25000"/>
                  </a:schemeClr>
                </a:solidFill>
              </a:rPr>
              <a:t>收藏 </a:t>
            </a:r>
            <a:r>
              <a:rPr lang="en-US" altLang="zh-CN" sz="2000" dirty="0">
                <a:solidFill>
                  <a:schemeClr val="tx1">
                    <a:lumMod val="75000"/>
                    <a:lumOff val="25000"/>
                  </a:schemeClr>
                </a:solidFill>
              </a:rPr>
              <a:t>/ </a:t>
            </a:r>
            <a:r>
              <a:rPr lang="zh-CN" altLang="en-US" sz="2000" dirty="0">
                <a:solidFill>
                  <a:schemeClr val="tx1">
                    <a:lumMod val="75000"/>
                    <a:lumOff val="25000"/>
                  </a:schemeClr>
                </a:solidFill>
              </a:rPr>
              <a:t>关注</a:t>
            </a:r>
          </a:p>
        </p:txBody>
      </p:sp>
      <p:sp>
        <p:nvSpPr>
          <p:cNvPr id="20" name="文本框 19"/>
          <p:cNvSpPr txBox="1"/>
          <p:nvPr/>
        </p:nvSpPr>
        <p:spPr>
          <a:xfrm>
            <a:off x="8578828" y="3228945"/>
            <a:ext cx="2488182" cy="400110"/>
          </a:xfrm>
          <a:prstGeom prst="rect">
            <a:avLst/>
          </a:prstGeom>
          <a:noFill/>
        </p:spPr>
        <p:txBody>
          <a:bodyPr wrap="none" rtlCol="0">
            <a:spAutoFit/>
          </a:bodyPr>
          <a:lstStyle/>
          <a:p>
            <a:r>
              <a:rPr lang="zh-CN" altLang="en-US" sz="2000" dirty="0">
                <a:solidFill>
                  <a:schemeClr val="tx1">
                    <a:lumMod val="75000"/>
                    <a:lumOff val="25000"/>
                  </a:schemeClr>
                </a:solidFill>
              </a:rPr>
              <a:t>发表 </a:t>
            </a:r>
            <a:r>
              <a:rPr lang="en-US" altLang="zh-CN" sz="2000" dirty="0">
                <a:solidFill>
                  <a:schemeClr val="tx1">
                    <a:lumMod val="75000"/>
                    <a:lumOff val="25000"/>
                  </a:schemeClr>
                </a:solidFill>
              </a:rPr>
              <a:t>/ </a:t>
            </a:r>
            <a:r>
              <a:rPr lang="zh-CN" altLang="en-US" sz="2000" dirty="0">
                <a:solidFill>
                  <a:schemeClr val="tx1">
                    <a:lumMod val="75000"/>
                    <a:lumOff val="25000"/>
                  </a:schemeClr>
                </a:solidFill>
              </a:rPr>
              <a:t>发布 </a:t>
            </a:r>
            <a:r>
              <a:rPr lang="en-US" altLang="zh-CN" sz="2000" dirty="0">
                <a:solidFill>
                  <a:srgbClr val="0AADFF"/>
                </a:solidFill>
              </a:rPr>
              <a:t>to others</a:t>
            </a:r>
            <a:endParaRPr lang="zh-CN" altLang="en-US" sz="2000" dirty="0">
              <a:solidFill>
                <a:srgbClr val="0AADFF"/>
              </a:solidFill>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818" y="2403999"/>
            <a:ext cx="683334" cy="683334"/>
          </a:xfrm>
          <a:prstGeom prst="rect">
            <a:avLst/>
          </a:prstGeom>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9204" y="2403999"/>
            <a:ext cx="683334" cy="683334"/>
          </a:xfrm>
          <a:prstGeom prst="rect">
            <a:avLst/>
          </a:prstGeom>
        </p:spPr>
      </p:pic>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4432" y="2403999"/>
            <a:ext cx="683334" cy="683334"/>
          </a:xfrm>
          <a:prstGeom prst="rect">
            <a:avLst/>
          </a:prstGeom>
        </p:spPr>
      </p:pic>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9897" y="2432390"/>
            <a:ext cx="683334" cy="683334"/>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1556" y="2434630"/>
            <a:ext cx="683334" cy="683334"/>
          </a:xfrm>
          <a:prstGeom prst="rect">
            <a:avLst/>
          </a:prstGeom>
        </p:spPr>
      </p:pic>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81252" y="2403999"/>
            <a:ext cx="683334" cy="683334"/>
          </a:xfrm>
          <a:prstGeom prst="rect">
            <a:avLst/>
          </a:prstGeom>
        </p:spPr>
      </p:pic>
      <p:sp>
        <p:nvSpPr>
          <p:cNvPr id="2" name="右箭头 1"/>
          <p:cNvSpPr/>
          <p:nvPr/>
        </p:nvSpPr>
        <p:spPr>
          <a:xfrm>
            <a:off x="3291504" y="2745666"/>
            <a:ext cx="565484" cy="541421"/>
          </a:xfrm>
          <a:prstGeom prst="rightArrow">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7563770" y="2745666"/>
            <a:ext cx="565484" cy="541421"/>
          </a:xfrm>
          <a:prstGeom prst="rightArrow">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左大括号 2"/>
          <p:cNvSpPr/>
          <p:nvPr/>
        </p:nvSpPr>
        <p:spPr>
          <a:xfrm rot="16200000">
            <a:off x="3420898" y="1960562"/>
            <a:ext cx="469231" cy="4409278"/>
          </a:xfrm>
          <a:prstGeom prst="leftBrace">
            <a:avLst>
              <a:gd name="adj1" fmla="val 12115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左大括号 16"/>
          <p:cNvSpPr/>
          <p:nvPr/>
        </p:nvSpPr>
        <p:spPr>
          <a:xfrm rot="16200000">
            <a:off x="8027483" y="2234951"/>
            <a:ext cx="469231" cy="3860495"/>
          </a:xfrm>
          <a:prstGeom prst="leftBrace">
            <a:avLst>
              <a:gd name="adj1" fmla="val 9294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2947627" y="4581650"/>
            <a:ext cx="1415772" cy="461665"/>
          </a:xfrm>
          <a:prstGeom prst="rect">
            <a:avLst/>
          </a:prstGeom>
          <a:noFill/>
        </p:spPr>
        <p:txBody>
          <a:bodyPr wrap="none" rtlCol="0">
            <a:spAutoFit/>
          </a:bodyPr>
          <a:lstStyle/>
          <a:p>
            <a:r>
              <a:rPr lang="zh-CN" altLang="en-US" sz="2400" dirty="0">
                <a:solidFill>
                  <a:srgbClr val="0AADFF"/>
                </a:solidFill>
              </a:rPr>
              <a:t>工具属性</a:t>
            </a:r>
          </a:p>
        </p:txBody>
      </p:sp>
      <p:sp>
        <p:nvSpPr>
          <p:cNvPr id="28" name="文本框 27"/>
          <p:cNvSpPr txBox="1"/>
          <p:nvPr/>
        </p:nvSpPr>
        <p:spPr>
          <a:xfrm>
            <a:off x="7563770" y="4581650"/>
            <a:ext cx="1415772" cy="461665"/>
          </a:xfrm>
          <a:prstGeom prst="rect">
            <a:avLst/>
          </a:prstGeom>
          <a:noFill/>
        </p:spPr>
        <p:txBody>
          <a:bodyPr wrap="none" rtlCol="0">
            <a:spAutoFit/>
          </a:bodyPr>
          <a:lstStyle/>
          <a:p>
            <a:r>
              <a:rPr lang="zh-CN" altLang="en-US" sz="2400" dirty="0">
                <a:solidFill>
                  <a:srgbClr val="0AADFF"/>
                </a:solidFill>
              </a:rPr>
              <a:t>社交属性</a:t>
            </a:r>
          </a:p>
        </p:txBody>
      </p:sp>
      <p:pic>
        <p:nvPicPr>
          <p:cNvPr id="9" name="图片 8">
            <a:extLst>
              <a:ext uri="{FF2B5EF4-FFF2-40B4-BE49-F238E27FC236}">
                <a16:creationId xmlns="" xmlns:a16="http://schemas.microsoft.com/office/drawing/2014/main" id="{F38650B0-CAB3-4AC5-B163-C7C9DD801E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2800" y="1319123"/>
            <a:ext cx="8387106" cy="3935928"/>
          </a:xfrm>
          <a:prstGeom prst="rect">
            <a:avLst/>
          </a:prstGeom>
          <a:effectLst>
            <a:outerShdw blurRad="50800" dist="38100" dir="2700000" algn="tl" rotWithShape="0">
              <a:prstClr val="black">
                <a:alpha val="40000"/>
              </a:prstClr>
            </a:outerShdw>
          </a:effectLst>
        </p:spPr>
      </p:pic>
      <p:sp>
        <p:nvSpPr>
          <p:cNvPr id="10" name="灯片编号占位符 9">
            <a:extLst>
              <a:ext uri="{FF2B5EF4-FFF2-40B4-BE49-F238E27FC236}">
                <a16:creationId xmlns="" xmlns:a16="http://schemas.microsoft.com/office/drawing/2014/main" id="{71B6FF69-2BEB-4EC8-9197-F50EBE2E125B}"/>
              </a:ext>
            </a:extLst>
          </p:cNvPr>
          <p:cNvSpPr>
            <a:spLocks noGrp="1"/>
          </p:cNvSpPr>
          <p:nvPr>
            <p:ph type="sldNum" sz="quarter" idx="12"/>
          </p:nvPr>
        </p:nvSpPr>
        <p:spPr/>
        <p:txBody>
          <a:bodyPr/>
          <a:lstStyle/>
          <a:p>
            <a:fld id="{8F5C82E7-D8DA-4719-A994-DC25019B2676}" type="slidenum">
              <a:rPr lang="zh-CN" altLang="en-US" smtClean="0"/>
              <a:pPr/>
              <a:t>6</a:t>
            </a:fld>
            <a:r>
              <a:rPr lang="zh-CN" altLang="en-US"/>
              <a:t> </a:t>
            </a:r>
            <a:r>
              <a:rPr lang="en-US" altLang="zh-CN"/>
              <a:t>/ 40</a:t>
            </a:r>
            <a:endParaRPr lang="zh-CN" altLang="en-US" dirty="0"/>
          </a:p>
        </p:txBody>
      </p:sp>
      <p:sp>
        <p:nvSpPr>
          <p:cNvPr id="8" name="等腰三角形 7">
            <a:extLst>
              <a:ext uri="{FF2B5EF4-FFF2-40B4-BE49-F238E27FC236}">
                <a16:creationId xmlns="" xmlns:a16="http://schemas.microsoft.com/office/drawing/2014/main" id="{AA1B2602-6C1B-4972-BB00-D4F7E5046319}"/>
              </a:ext>
            </a:extLst>
          </p:cNvPr>
          <p:cNvSpPr/>
          <p:nvPr/>
        </p:nvSpPr>
        <p:spPr>
          <a:xfrm>
            <a:off x="10331416" y="3619903"/>
            <a:ext cx="462579" cy="301527"/>
          </a:xfrm>
          <a:prstGeom prst="triangle">
            <a:avLst/>
          </a:prstGeom>
          <a:solidFill>
            <a:srgbClr val="FC5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15577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450" decel="100000" fill="hold"/>
                                        <p:tgtEl>
                                          <p:spTgt spid="2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25"/>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anim calcmode="lin" valueType="num">
                                      <p:cBhvr>
                                        <p:cTn id="14" dur="500" fill="hold"/>
                                        <p:tgtEl>
                                          <p:spTgt spid="24"/>
                                        </p:tgtEl>
                                        <p:attrNameLst>
                                          <p:attrName>ppt_x</p:attrName>
                                        </p:attrNameLst>
                                      </p:cBhvr>
                                      <p:tavLst>
                                        <p:tav tm="0">
                                          <p:val>
                                            <p:strVal val="#ppt_x"/>
                                          </p:val>
                                        </p:tav>
                                        <p:tav tm="100000">
                                          <p:val>
                                            <p:strVal val="#ppt_x"/>
                                          </p:val>
                                        </p:tav>
                                      </p:tavLst>
                                    </p:anim>
                                    <p:anim calcmode="lin" valueType="num">
                                      <p:cBhvr>
                                        <p:cTn id="15" dur="450" decel="100000" fill="hold"/>
                                        <p:tgtEl>
                                          <p:spTgt spid="24"/>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24"/>
                                        </p:tgtEl>
                                        <p:attrNameLst>
                                          <p:attrName>ppt_y</p:attrName>
                                        </p:attrNameLst>
                                      </p:cBhvr>
                                      <p:tavLst>
                                        <p:tav tm="0">
                                          <p:val>
                                            <p:strVal val="#ppt_y-.03"/>
                                          </p:val>
                                        </p:tav>
                                        <p:tav tm="100000">
                                          <p:val>
                                            <p:strVal val="#ppt_y"/>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1200"/>
                            </p:stCondLst>
                            <p:childTnLst>
                              <p:par>
                                <p:cTn id="22" presetID="22" presetClass="entr" presetSubtype="8"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par>
                          <p:cTn id="25" fill="hold">
                            <p:stCondLst>
                              <p:cond delay="1700"/>
                            </p:stCondLst>
                            <p:childTnLst>
                              <p:par>
                                <p:cTn id="26" presetID="37"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anim calcmode="lin" valueType="num">
                                      <p:cBhvr>
                                        <p:cTn id="29" dur="500" fill="hold"/>
                                        <p:tgtEl>
                                          <p:spTgt spid="23"/>
                                        </p:tgtEl>
                                        <p:attrNameLst>
                                          <p:attrName>ppt_x</p:attrName>
                                        </p:attrNameLst>
                                      </p:cBhvr>
                                      <p:tavLst>
                                        <p:tav tm="0">
                                          <p:val>
                                            <p:strVal val="#ppt_x"/>
                                          </p:val>
                                        </p:tav>
                                        <p:tav tm="100000">
                                          <p:val>
                                            <p:strVal val="#ppt_x"/>
                                          </p:val>
                                        </p:tav>
                                      </p:tavLst>
                                    </p:anim>
                                    <p:anim calcmode="lin" valueType="num">
                                      <p:cBhvr>
                                        <p:cTn id="30" dur="450" decel="100000" fill="hold"/>
                                        <p:tgtEl>
                                          <p:spTgt spid="23"/>
                                        </p:tgtEl>
                                        <p:attrNameLst>
                                          <p:attrName>ppt_y</p:attrName>
                                        </p:attrNameLst>
                                      </p:cBhvr>
                                      <p:tavLst>
                                        <p:tav tm="0">
                                          <p:val>
                                            <p:strVal val="#ppt_y+1"/>
                                          </p:val>
                                        </p:tav>
                                        <p:tav tm="100000">
                                          <p:val>
                                            <p:strVal val="#ppt_y-.03"/>
                                          </p:val>
                                        </p:tav>
                                      </p:tavLst>
                                    </p:anim>
                                    <p:anim calcmode="lin" valueType="num">
                                      <p:cBhvr>
                                        <p:cTn id="31" dur="50" accel="100000" fill="hold">
                                          <p:stCondLst>
                                            <p:cond delay="450"/>
                                          </p:stCondLst>
                                        </p:cTn>
                                        <p:tgtEl>
                                          <p:spTgt spid="23"/>
                                        </p:tgtEl>
                                        <p:attrNameLst>
                                          <p:attrName>ppt_y</p:attrName>
                                        </p:attrNameLst>
                                      </p:cBhvr>
                                      <p:tavLst>
                                        <p:tav tm="0">
                                          <p:val>
                                            <p:strVal val="#ppt_y-.03"/>
                                          </p:val>
                                        </p:tav>
                                        <p:tav tm="100000">
                                          <p:val>
                                            <p:strVal val="#ppt_y"/>
                                          </p:val>
                                        </p:tav>
                                      </p:tavLst>
                                    </p:anim>
                                  </p:childTnLst>
                                </p:cTn>
                              </p:par>
                              <p:par>
                                <p:cTn id="32" presetID="37" presetClass="entr" presetSubtype="0" fill="hold" nodeType="withEffect">
                                  <p:stCondLst>
                                    <p:cond delay="3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anim calcmode="lin" valueType="num">
                                      <p:cBhvr>
                                        <p:cTn id="35" dur="500" fill="hold"/>
                                        <p:tgtEl>
                                          <p:spTgt spid="21"/>
                                        </p:tgtEl>
                                        <p:attrNameLst>
                                          <p:attrName>ppt_x</p:attrName>
                                        </p:attrNameLst>
                                      </p:cBhvr>
                                      <p:tavLst>
                                        <p:tav tm="0">
                                          <p:val>
                                            <p:strVal val="#ppt_x"/>
                                          </p:val>
                                        </p:tav>
                                        <p:tav tm="100000">
                                          <p:val>
                                            <p:strVal val="#ppt_x"/>
                                          </p:val>
                                        </p:tav>
                                      </p:tavLst>
                                    </p:anim>
                                    <p:anim calcmode="lin" valueType="num">
                                      <p:cBhvr>
                                        <p:cTn id="36" dur="450" decel="100000" fill="hold"/>
                                        <p:tgtEl>
                                          <p:spTgt spid="21"/>
                                        </p:tgtEl>
                                        <p:attrNameLst>
                                          <p:attrName>ppt_y</p:attrName>
                                        </p:attrNameLst>
                                      </p:cBhvr>
                                      <p:tavLst>
                                        <p:tav tm="0">
                                          <p:val>
                                            <p:strVal val="#ppt_y+1"/>
                                          </p:val>
                                        </p:tav>
                                        <p:tav tm="100000">
                                          <p:val>
                                            <p:strVal val="#ppt_y-.03"/>
                                          </p:val>
                                        </p:tav>
                                      </p:tavLst>
                                    </p:anim>
                                    <p:anim calcmode="lin" valueType="num">
                                      <p:cBhvr>
                                        <p:cTn id="37" dur="50" accel="100000" fill="hold">
                                          <p:stCondLst>
                                            <p:cond delay="450"/>
                                          </p:stCondLst>
                                        </p:cTn>
                                        <p:tgtEl>
                                          <p:spTgt spid="21"/>
                                        </p:tgtEl>
                                        <p:attrNameLst>
                                          <p:attrName>ppt_y</p:attrName>
                                        </p:attrNameLst>
                                      </p:cBhvr>
                                      <p:tavLst>
                                        <p:tav tm="0">
                                          <p:val>
                                            <p:strVal val="#ppt_y-.03"/>
                                          </p:val>
                                        </p:tav>
                                        <p:tav tm="100000">
                                          <p:val>
                                            <p:strVal val="#ppt_y"/>
                                          </p:val>
                                        </p:tav>
                                      </p:tavLst>
                                    </p:anim>
                                  </p:childTnLst>
                                </p:cTn>
                              </p:par>
                              <p:par>
                                <p:cTn id="38" presetID="37" presetClass="entr" presetSubtype="0" fill="hold" nodeType="withEffect">
                                  <p:stCondLst>
                                    <p:cond delay="60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anim calcmode="lin" valueType="num">
                                      <p:cBhvr>
                                        <p:cTn id="41" dur="500" fill="hold"/>
                                        <p:tgtEl>
                                          <p:spTgt spid="22"/>
                                        </p:tgtEl>
                                        <p:attrNameLst>
                                          <p:attrName>ppt_x</p:attrName>
                                        </p:attrNameLst>
                                      </p:cBhvr>
                                      <p:tavLst>
                                        <p:tav tm="0">
                                          <p:val>
                                            <p:strVal val="#ppt_x"/>
                                          </p:val>
                                        </p:tav>
                                        <p:tav tm="100000">
                                          <p:val>
                                            <p:strVal val="#ppt_x"/>
                                          </p:val>
                                        </p:tav>
                                      </p:tavLst>
                                    </p:anim>
                                    <p:anim calcmode="lin" valueType="num">
                                      <p:cBhvr>
                                        <p:cTn id="42" dur="450" decel="100000" fill="hold"/>
                                        <p:tgtEl>
                                          <p:spTgt spid="22"/>
                                        </p:tgtEl>
                                        <p:attrNameLst>
                                          <p:attrName>ppt_y</p:attrName>
                                        </p:attrNameLst>
                                      </p:cBhvr>
                                      <p:tavLst>
                                        <p:tav tm="0">
                                          <p:val>
                                            <p:strVal val="#ppt_y+1"/>
                                          </p:val>
                                        </p:tav>
                                        <p:tav tm="100000">
                                          <p:val>
                                            <p:strVal val="#ppt_y-.03"/>
                                          </p:val>
                                        </p:tav>
                                      </p:tavLst>
                                    </p:anim>
                                    <p:anim calcmode="lin" valueType="num">
                                      <p:cBhvr>
                                        <p:cTn id="43" dur="50" accel="100000" fill="hold">
                                          <p:stCondLst>
                                            <p:cond delay="450"/>
                                          </p:stCondLst>
                                        </p:cTn>
                                        <p:tgtEl>
                                          <p:spTgt spid="22"/>
                                        </p:tgtEl>
                                        <p:attrNameLst>
                                          <p:attrName>ppt_y</p:attrName>
                                        </p:attrNameLst>
                                      </p:cBhvr>
                                      <p:tavLst>
                                        <p:tav tm="0">
                                          <p:val>
                                            <p:strVal val="#ppt_y-.03"/>
                                          </p:val>
                                        </p:tav>
                                        <p:tav tm="100000">
                                          <p:val>
                                            <p:strVal val="#ppt_y"/>
                                          </p:val>
                                        </p:tav>
                                      </p:tavLst>
                                    </p:anim>
                                  </p:childTnLst>
                                </p:cTn>
                              </p:par>
                            </p:childTnLst>
                          </p:cTn>
                        </p:par>
                        <p:par>
                          <p:cTn id="44" fill="hold">
                            <p:stCondLst>
                              <p:cond delay="28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3300"/>
                            </p:stCondLst>
                            <p:childTnLst>
                              <p:par>
                                <p:cTn id="49" presetID="22" presetClass="entr" presetSubtype="8"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par>
                                <p:cTn id="52" presetID="37" presetClass="entr" presetSubtype="0" fill="hold" nodeType="withEffect">
                                  <p:stCondLst>
                                    <p:cond delay="60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450" decel="100000" fill="hold"/>
                                        <p:tgtEl>
                                          <p:spTgt spid="26"/>
                                        </p:tgtEl>
                                        <p:attrNameLst>
                                          <p:attrName>ppt_y</p:attrName>
                                        </p:attrNameLst>
                                      </p:cBhvr>
                                      <p:tavLst>
                                        <p:tav tm="0">
                                          <p:val>
                                            <p:strVal val="#ppt_y+1"/>
                                          </p:val>
                                        </p:tav>
                                        <p:tav tm="100000">
                                          <p:val>
                                            <p:strVal val="#ppt_y-.03"/>
                                          </p:val>
                                        </p:tav>
                                      </p:tavLst>
                                    </p:anim>
                                    <p:anim calcmode="lin" valueType="num">
                                      <p:cBhvr>
                                        <p:cTn id="57" dur="50" accel="100000" fill="hold">
                                          <p:stCondLst>
                                            <p:cond delay="450"/>
                                          </p:stCondLst>
                                        </p:cTn>
                                        <p:tgtEl>
                                          <p:spTgt spid="26"/>
                                        </p:tgtEl>
                                        <p:attrNameLst>
                                          <p:attrName>ppt_y</p:attrName>
                                        </p:attrNameLst>
                                      </p:cBhvr>
                                      <p:tavLst>
                                        <p:tav tm="0">
                                          <p:val>
                                            <p:strVal val="#ppt_y-.03"/>
                                          </p:val>
                                        </p:tav>
                                        <p:tav tm="100000">
                                          <p:val>
                                            <p:strVal val="#ppt_y"/>
                                          </p:val>
                                        </p:tav>
                                      </p:tavLst>
                                    </p:anim>
                                  </p:childTnLst>
                                </p:cTn>
                              </p:par>
                            </p:childTnLst>
                          </p:cTn>
                        </p:par>
                        <p:par>
                          <p:cTn id="58" fill="hold">
                            <p:stCondLst>
                              <p:cond delay="4400"/>
                            </p:stCondLst>
                            <p:childTnLst>
                              <p:par>
                                <p:cTn id="59" presetID="10" presetClass="entr" presetSubtype="0"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wipe(up)">
                                      <p:cBhvr>
                                        <p:cTn id="66" dur="500"/>
                                        <p:tgtEl>
                                          <p:spTgt spid="3"/>
                                        </p:tgtEl>
                                      </p:cBhvr>
                                    </p:animEffec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up)">
                                      <p:cBhvr>
                                        <p:cTn id="74" dur="500"/>
                                        <p:tgtEl>
                                          <p:spTgt spid="17"/>
                                        </p:tgtEl>
                                      </p:cBhvr>
                                    </p:animEffect>
                                  </p:childTnLst>
                                </p:cTn>
                              </p:par>
                            </p:childTnLst>
                          </p:cTn>
                        </p:par>
                        <p:par>
                          <p:cTn id="75" fill="hold">
                            <p:stCondLst>
                              <p:cond delay="500"/>
                            </p:stCondLst>
                            <p:childTnLst>
                              <p:par>
                                <p:cTn id="76" presetID="1" presetClass="entr" presetSubtype="0" fill="hold" grpId="0" nodeType="afterEffect">
                                  <p:stCondLst>
                                    <p:cond delay="0"/>
                                  </p:stCondLst>
                                  <p:childTnLst>
                                    <p:set>
                                      <p:cBhvr>
                                        <p:cTn id="77" dur="1" fill="hold">
                                          <p:stCondLst>
                                            <p:cond delay="0"/>
                                          </p:stCondLst>
                                        </p:cTn>
                                        <p:tgtEl>
                                          <p:spTgt spid="2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8"/>
                                        </p:tgtEl>
                                        <p:attrNameLst>
                                          <p:attrName>style.visibility</p:attrName>
                                        </p:attrNameLst>
                                      </p:cBhvr>
                                      <p:to>
                                        <p:strVal val="visible"/>
                                      </p:to>
                                    </p:set>
                                    <p:anim calcmode="lin" valueType="num">
                                      <p:cBhvr>
                                        <p:cTn id="91" dur="500" fill="hold"/>
                                        <p:tgtEl>
                                          <p:spTgt spid="8"/>
                                        </p:tgtEl>
                                        <p:attrNameLst>
                                          <p:attrName>ppt_w</p:attrName>
                                        </p:attrNameLst>
                                      </p:cBhvr>
                                      <p:tavLst>
                                        <p:tav tm="0">
                                          <p:val>
                                            <p:fltVal val="0"/>
                                          </p:val>
                                        </p:tav>
                                        <p:tav tm="100000">
                                          <p:val>
                                            <p:strVal val="#ppt_w"/>
                                          </p:val>
                                        </p:tav>
                                      </p:tavLst>
                                    </p:anim>
                                    <p:anim calcmode="lin" valueType="num">
                                      <p:cBhvr>
                                        <p:cTn id="92" dur="500" fill="hold"/>
                                        <p:tgtEl>
                                          <p:spTgt spid="8"/>
                                        </p:tgtEl>
                                        <p:attrNameLst>
                                          <p:attrName>ppt_h</p:attrName>
                                        </p:attrNameLst>
                                      </p:cBhvr>
                                      <p:tavLst>
                                        <p:tav tm="0">
                                          <p:val>
                                            <p:fltVal val="0"/>
                                          </p:val>
                                        </p:tav>
                                        <p:tav tm="100000">
                                          <p:val>
                                            <p:strVal val="#ppt_h"/>
                                          </p:val>
                                        </p:tav>
                                      </p:tavLst>
                                    </p:anim>
                                    <p:animEffect transition="in" filter="fade">
                                      <p:cBhvr>
                                        <p:cTn id="9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 grpId="0" animBg="1"/>
      <p:bldP spid="15" grpId="0" animBg="1"/>
      <p:bldP spid="3" grpId="0" animBg="1"/>
      <p:bldP spid="17" grpId="0" animBg="1"/>
      <p:bldP spid="7" grpId="0"/>
      <p:bldP spid="28"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1080" y="322935"/>
            <a:ext cx="2031325" cy="461665"/>
          </a:xfrm>
          <a:prstGeom prst="rect">
            <a:avLst/>
          </a:prstGeom>
          <a:noFill/>
        </p:spPr>
        <p:txBody>
          <a:bodyPr wrap="none" rtlCol="0">
            <a:spAutoFit/>
          </a:bodyPr>
          <a:lstStyle/>
          <a:p>
            <a:pPr algn="ctr"/>
            <a:r>
              <a:rPr lang="zh-CN" altLang="en-US" sz="2400" dirty="0">
                <a:solidFill>
                  <a:schemeClr val="tx1">
                    <a:lumMod val="75000"/>
                    <a:lumOff val="25000"/>
                  </a:schemeClr>
                </a:solidFill>
              </a:rPr>
              <a:t>社区产品共性</a:t>
            </a: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文本框 26">
            <a:extLst>
              <a:ext uri="{FF2B5EF4-FFF2-40B4-BE49-F238E27FC236}">
                <a16:creationId xmlns="" xmlns:a16="http://schemas.microsoft.com/office/drawing/2014/main" id="{8A710023-8911-429A-B2B1-9FF70FBA7434}"/>
              </a:ext>
            </a:extLst>
          </p:cNvPr>
          <p:cNvSpPr txBox="1"/>
          <p:nvPr/>
        </p:nvSpPr>
        <p:spPr>
          <a:xfrm>
            <a:off x="2156460" y="3075057"/>
            <a:ext cx="7879080" cy="707886"/>
          </a:xfrm>
          <a:prstGeom prst="rect">
            <a:avLst/>
          </a:prstGeom>
          <a:noFill/>
        </p:spPr>
        <p:txBody>
          <a:bodyPr wrap="none" rtlCol="0">
            <a:spAutoFit/>
          </a:bodyPr>
          <a:lstStyle/>
          <a:p>
            <a:r>
              <a:rPr lang="zh-CN" altLang="en-US" sz="4000" dirty="0">
                <a:solidFill>
                  <a:schemeClr val="tx1">
                    <a:lumMod val="75000"/>
                    <a:lumOff val="25000"/>
                  </a:schemeClr>
                </a:solidFill>
              </a:rPr>
              <a:t>社区是做</a:t>
            </a:r>
            <a:r>
              <a:rPr lang="zh-CN" altLang="en-US" sz="4000" dirty="0">
                <a:solidFill>
                  <a:srgbClr val="FFA800"/>
                </a:solidFill>
              </a:rPr>
              <a:t>人的集合</a:t>
            </a:r>
            <a:r>
              <a:rPr lang="zh-CN" altLang="en-US" sz="4000" dirty="0">
                <a:solidFill>
                  <a:schemeClr val="tx1">
                    <a:lumMod val="75000"/>
                    <a:lumOff val="25000"/>
                  </a:schemeClr>
                </a:solidFill>
              </a:rPr>
              <a:t>，而非内容集合</a:t>
            </a:r>
          </a:p>
        </p:txBody>
      </p:sp>
      <p:sp>
        <p:nvSpPr>
          <p:cNvPr id="3" name="灯片编号占位符 2">
            <a:extLst>
              <a:ext uri="{FF2B5EF4-FFF2-40B4-BE49-F238E27FC236}">
                <a16:creationId xmlns="" xmlns:a16="http://schemas.microsoft.com/office/drawing/2014/main" id="{DE181737-3221-4F0E-A2F2-66A2D043FB53}"/>
              </a:ext>
            </a:extLst>
          </p:cNvPr>
          <p:cNvSpPr>
            <a:spLocks noGrp="1"/>
          </p:cNvSpPr>
          <p:nvPr>
            <p:ph type="sldNum" sz="quarter" idx="12"/>
          </p:nvPr>
        </p:nvSpPr>
        <p:spPr/>
        <p:txBody>
          <a:bodyPr/>
          <a:lstStyle/>
          <a:p>
            <a:fld id="{8F5C82E7-D8DA-4719-A994-DC25019B2676}" type="slidenum">
              <a:rPr lang="zh-CN" altLang="en-US" smtClean="0"/>
              <a:pPr/>
              <a:t>7</a:t>
            </a:fld>
            <a:r>
              <a:rPr lang="zh-CN" altLang="en-US"/>
              <a:t> </a:t>
            </a:r>
            <a:r>
              <a:rPr lang="en-US" altLang="zh-CN"/>
              <a:t>/ 40</a:t>
            </a:r>
            <a:endParaRPr lang="zh-CN" altLang="en-US" dirty="0"/>
          </a:p>
        </p:txBody>
      </p:sp>
    </p:spTree>
    <p:extLst>
      <p:ext uri="{BB962C8B-B14F-4D97-AF65-F5344CB8AC3E}">
        <p14:creationId xmlns:p14="http://schemas.microsoft.com/office/powerpoint/2010/main" val="3160131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9732" y="304348"/>
            <a:ext cx="3262432" cy="461665"/>
          </a:xfrm>
          <a:prstGeom prst="rect">
            <a:avLst/>
          </a:prstGeom>
          <a:noFill/>
        </p:spPr>
        <p:txBody>
          <a:bodyPr wrap="none" rtlCol="0">
            <a:spAutoFit/>
          </a:bodyPr>
          <a:lstStyle/>
          <a:p>
            <a:pPr algn="ctr"/>
            <a:r>
              <a:rPr lang="zh-CN" altLang="en-US" sz="2400" dirty="0">
                <a:solidFill>
                  <a:schemeClr val="tx1">
                    <a:lumMod val="75000"/>
                    <a:lumOff val="25000"/>
                  </a:schemeClr>
                </a:solidFill>
              </a:rPr>
              <a:t>有一种特殊的社交行为</a:t>
            </a:r>
          </a:p>
        </p:txBody>
      </p:sp>
      <p:sp>
        <p:nvSpPr>
          <p:cNvPr id="5" name="直接连接符 5"/>
          <p:cNvSpPr>
            <a:spLocks noChangeShapeType="1"/>
          </p:cNvSpPr>
          <p:nvPr/>
        </p:nvSpPr>
        <p:spPr bwMode="auto">
          <a:xfrm flipV="1">
            <a:off x="322800" y="224318"/>
            <a:ext cx="0" cy="480033"/>
          </a:xfrm>
          <a:prstGeom prst="line">
            <a:avLst/>
          </a:prstGeom>
          <a:noFill/>
          <a:ln w="63500" cap="flat" cmpd="sng">
            <a:solidFill>
              <a:srgbClr val="0AAD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5"/>
          <p:cNvSpPr>
            <a:spLocks noChangeShapeType="1"/>
          </p:cNvSpPr>
          <p:nvPr/>
        </p:nvSpPr>
        <p:spPr bwMode="auto">
          <a:xfrm flipV="1">
            <a:off x="406940" y="365125"/>
            <a:ext cx="0" cy="340113"/>
          </a:xfrm>
          <a:prstGeom prst="line">
            <a:avLst/>
          </a:prstGeom>
          <a:noFill/>
          <a:ln w="63500" cap="flat" cmpd="sng">
            <a:solidFill>
              <a:srgbClr val="FFA8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4093" y="3294727"/>
            <a:ext cx="713711" cy="713711"/>
          </a:xfrm>
          <a:prstGeom prst="rect">
            <a:avLst/>
          </a:prstGeom>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195" y="3294727"/>
            <a:ext cx="713711" cy="7137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108" y="3190321"/>
            <a:ext cx="922523" cy="922523"/>
          </a:xfrm>
          <a:prstGeom prst="rect">
            <a:avLst/>
          </a:prstGeom>
        </p:spPr>
      </p:pic>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5433" y="1434029"/>
            <a:ext cx="713711" cy="713711"/>
          </a:xfrm>
          <a:prstGeom prst="rect">
            <a:avLst/>
          </a:prstGeom>
        </p:spPr>
      </p:pic>
      <p:sp>
        <p:nvSpPr>
          <p:cNvPr id="28" name="文本框 27"/>
          <p:cNvSpPr txBox="1"/>
          <p:nvPr/>
        </p:nvSpPr>
        <p:spPr>
          <a:xfrm>
            <a:off x="1030092" y="3271618"/>
            <a:ext cx="338554" cy="369332"/>
          </a:xfrm>
          <a:prstGeom prst="rect">
            <a:avLst/>
          </a:prstGeom>
          <a:noFill/>
        </p:spPr>
        <p:txBody>
          <a:bodyPr wrap="none" rtlCol="0">
            <a:spAutoFit/>
          </a:bodyPr>
          <a:lstStyle/>
          <a:p>
            <a:r>
              <a:rPr lang="en-US" altLang="zh-CN" dirty="0"/>
              <a:t>A</a:t>
            </a:r>
            <a:endParaRPr lang="zh-CN" altLang="en-US" dirty="0"/>
          </a:p>
        </p:txBody>
      </p:sp>
      <p:grpSp>
        <p:nvGrpSpPr>
          <p:cNvPr id="2" name="组合 1">
            <a:extLst>
              <a:ext uri="{FF2B5EF4-FFF2-40B4-BE49-F238E27FC236}">
                <a16:creationId xmlns="" xmlns:a16="http://schemas.microsoft.com/office/drawing/2014/main" id="{97B54495-D1B7-4300-8570-E065966D5D84}"/>
              </a:ext>
            </a:extLst>
          </p:cNvPr>
          <p:cNvGrpSpPr/>
          <p:nvPr/>
        </p:nvGrpSpPr>
        <p:grpSpPr>
          <a:xfrm>
            <a:off x="3353717" y="1329624"/>
            <a:ext cx="922523" cy="922523"/>
            <a:chOff x="3353717" y="1329624"/>
            <a:chExt cx="922523" cy="922523"/>
          </a:xfrm>
        </p:grpSpPr>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3717" y="1329624"/>
              <a:ext cx="922523" cy="922523"/>
            </a:xfrm>
            <a:prstGeom prst="rect">
              <a:avLst/>
            </a:prstGeom>
          </p:spPr>
        </p:pic>
        <p:sp>
          <p:nvSpPr>
            <p:cNvPr id="29" name="文本框 28"/>
            <p:cNvSpPr txBox="1"/>
            <p:nvPr/>
          </p:nvSpPr>
          <p:spPr>
            <a:xfrm>
              <a:off x="3645701" y="1421552"/>
              <a:ext cx="338554" cy="369332"/>
            </a:xfrm>
            <a:prstGeom prst="rect">
              <a:avLst/>
            </a:prstGeom>
            <a:noFill/>
          </p:spPr>
          <p:txBody>
            <a:bodyPr wrap="none" rtlCol="0">
              <a:spAutoFit/>
            </a:bodyPr>
            <a:lstStyle/>
            <a:p>
              <a:r>
                <a:rPr lang="en-US" altLang="zh-CN" dirty="0"/>
                <a:t>B</a:t>
              </a:r>
              <a:endParaRPr lang="zh-CN" altLang="en-US" dirty="0"/>
            </a:p>
          </p:txBody>
        </p:sp>
      </p:grpSp>
      <p:sp>
        <p:nvSpPr>
          <p:cNvPr id="30" name="文本框 29"/>
          <p:cNvSpPr txBox="1"/>
          <p:nvPr/>
        </p:nvSpPr>
        <p:spPr>
          <a:xfrm>
            <a:off x="1808585" y="4008438"/>
            <a:ext cx="659219" cy="369332"/>
          </a:xfrm>
          <a:prstGeom prst="rect">
            <a:avLst/>
          </a:prstGeom>
          <a:noFill/>
        </p:spPr>
        <p:txBody>
          <a:bodyPr wrap="none" rtlCol="0">
            <a:spAutoFit/>
          </a:bodyPr>
          <a:lstStyle/>
          <a:p>
            <a:r>
              <a:rPr lang="en-US" altLang="zh-CN" dirty="0"/>
              <a:t>By A</a:t>
            </a:r>
            <a:endParaRPr lang="zh-CN" altLang="en-US" dirty="0"/>
          </a:p>
        </p:txBody>
      </p:sp>
      <p:grpSp>
        <p:nvGrpSpPr>
          <p:cNvPr id="3" name="组合 2">
            <a:extLst>
              <a:ext uri="{FF2B5EF4-FFF2-40B4-BE49-F238E27FC236}">
                <a16:creationId xmlns="" xmlns:a16="http://schemas.microsoft.com/office/drawing/2014/main" id="{5022027F-671F-4075-ABA8-3543E70843C9}"/>
              </a:ext>
            </a:extLst>
          </p:cNvPr>
          <p:cNvGrpSpPr/>
          <p:nvPr/>
        </p:nvGrpSpPr>
        <p:grpSpPr>
          <a:xfrm>
            <a:off x="5622120" y="3294727"/>
            <a:ext cx="947760" cy="1083043"/>
            <a:chOff x="5622120" y="3294727"/>
            <a:chExt cx="947760" cy="1083043"/>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9144" y="3294727"/>
              <a:ext cx="713711" cy="713711"/>
            </a:xfrm>
            <a:prstGeom prst="rect">
              <a:avLst/>
            </a:prstGeom>
          </p:spPr>
        </p:pic>
        <p:sp>
          <p:nvSpPr>
            <p:cNvPr id="31" name="文本框 30"/>
            <p:cNvSpPr txBox="1"/>
            <p:nvPr/>
          </p:nvSpPr>
          <p:spPr>
            <a:xfrm>
              <a:off x="5622120" y="4008438"/>
              <a:ext cx="947760" cy="369332"/>
            </a:xfrm>
            <a:prstGeom prst="rect">
              <a:avLst/>
            </a:prstGeom>
            <a:noFill/>
          </p:spPr>
          <p:txBody>
            <a:bodyPr wrap="none" rtlCol="0">
              <a:spAutoFit/>
            </a:bodyPr>
            <a:lstStyle/>
            <a:p>
              <a:r>
                <a:rPr lang="en-US" altLang="zh-CN" dirty="0"/>
                <a:t>By A+</a:t>
              </a:r>
              <a:r>
                <a:rPr lang="en-US" altLang="zh-CN" dirty="0">
                  <a:solidFill>
                    <a:srgbClr val="FFA800"/>
                  </a:solidFill>
                </a:rPr>
                <a:t>B</a:t>
              </a:r>
              <a:endParaRPr lang="zh-CN" altLang="en-US" dirty="0">
                <a:solidFill>
                  <a:srgbClr val="FFA800"/>
                </a:solidFill>
              </a:endParaRPr>
            </a:p>
          </p:txBody>
        </p:sp>
      </p:grpSp>
      <p:sp>
        <p:nvSpPr>
          <p:cNvPr id="33" name="右箭头 32"/>
          <p:cNvSpPr/>
          <p:nvPr/>
        </p:nvSpPr>
        <p:spPr>
          <a:xfrm rot="19154872">
            <a:off x="2313758" y="2616927"/>
            <a:ext cx="1215115" cy="262531"/>
          </a:xfrm>
          <a:prstGeom prst="rightArrow">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624" y="5125447"/>
            <a:ext cx="922523" cy="922523"/>
          </a:xfrm>
          <a:prstGeom prst="rect">
            <a:avLst/>
          </a:prstGeom>
        </p:spPr>
      </p:pic>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5598" y="5229852"/>
            <a:ext cx="713711" cy="713711"/>
          </a:xfrm>
          <a:prstGeom prst="rect">
            <a:avLst/>
          </a:prstGeom>
        </p:spPr>
      </p:pic>
      <p:sp>
        <p:nvSpPr>
          <p:cNvPr id="36" name="文本框 35"/>
          <p:cNvSpPr txBox="1"/>
          <p:nvPr/>
        </p:nvSpPr>
        <p:spPr>
          <a:xfrm>
            <a:off x="7207608" y="5217375"/>
            <a:ext cx="351378" cy="369332"/>
          </a:xfrm>
          <a:prstGeom prst="rect">
            <a:avLst/>
          </a:prstGeom>
          <a:noFill/>
        </p:spPr>
        <p:txBody>
          <a:bodyPr wrap="none" rtlCol="0">
            <a:spAutoFit/>
          </a:bodyPr>
          <a:lstStyle/>
          <a:p>
            <a:r>
              <a:rPr lang="en-US" altLang="zh-CN" dirty="0"/>
              <a:t>C</a:t>
            </a:r>
            <a:endParaRPr lang="zh-CN" altLang="en-US" dirty="0"/>
          </a:p>
        </p:txBody>
      </p:sp>
      <p:sp>
        <p:nvSpPr>
          <p:cNvPr id="40" name="右箭头 39"/>
          <p:cNvSpPr/>
          <p:nvPr/>
        </p:nvSpPr>
        <p:spPr>
          <a:xfrm rot="2700000">
            <a:off x="4849019" y="2616928"/>
            <a:ext cx="1215115" cy="262531"/>
          </a:xfrm>
          <a:prstGeom prst="rightArrow">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rot="2700000">
            <a:off x="6600050" y="4425792"/>
            <a:ext cx="1215115" cy="262531"/>
          </a:xfrm>
          <a:prstGeom prst="rightArrow">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右箭头 41"/>
          <p:cNvSpPr/>
          <p:nvPr/>
        </p:nvSpPr>
        <p:spPr>
          <a:xfrm rot="18900000">
            <a:off x="8234897" y="4425792"/>
            <a:ext cx="1215115" cy="262531"/>
          </a:xfrm>
          <a:prstGeom prst="rightArrow">
            <a:avLst/>
          </a:prstGeom>
          <a:solidFill>
            <a:srgbClr val="0A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9456487" y="4008438"/>
            <a:ext cx="1249125" cy="369332"/>
          </a:xfrm>
          <a:prstGeom prst="rect">
            <a:avLst/>
          </a:prstGeom>
          <a:noFill/>
        </p:spPr>
        <p:txBody>
          <a:bodyPr wrap="none" rtlCol="0">
            <a:spAutoFit/>
          </a:bodyPr>
          <a:lstStyle/>
          <a:p>
            <a:r>
              <a:rPr lang="en-US" altLang="zh-CN" dirty="0"/>
              <a:t>By A+</a:t>
            </a:r>
            <a:r>
              <a:rPr lang="en-US" altLang="zh-CN" dirty="0">
                <a:solidFill>
                  <a:srgbClr val="FFA800"/>
                </a:solidFill>
              </a:rPr>
              <a:t>B</a:t>
            </a:r>
            <a:r>
              <a:rPr lang="en-US" altLang="zh-CN" dirty="0"/>
              <a:t>+</a:t>
            </a:r>
            <a:r>
              <a:rPr lang="en-US" altLang="zh-CN" dirty="0">
                <a:solidFill>
                  <a:srgbClr val="0AADFF"/>
                </a:solidFill>
              </a:rPr>
              <a:t>C</a:t>
            </a:r>
            <a:endParaRPr lang="zh-CN" altLang="en-US" dirty="0">
              <a:solidFill>
                <a:srgbClr val="0AADFF"/>
              </a:solidFill>
            </a:endParaRPr>
          </a:p>
        </p:txBody>
      </p:sp>
      <p:sp>
        <p:nvSpPr>
          <p:cNvPr id="45" name="右箭头 44"/>
          <p:cNvSpPr/>
          <p:nvPr/>
        </p:nvSpPr>
        <p:spPr>
          <a:xfrm>
            <a:off x="2610851" y="3429000"/>
            <a:ext cx="2985246" cy="445164"/>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右箭头 45"/>
          <p:cNvSpPr/>
          <p:nvPr/>
        </p:nvSpPr>
        <p:spPr>
          <a:xfrm>
            <a:off x="6595902" y="3429000"/>
            <a:ext cx="2985246" cy="445164"/>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2356" y="1498045"/>
            <a:ext cx="585677" cy="585677"/>
          </a:xfrm>
          <a:prstGeom prst="rect">
            <a:avLst/>
          </a:prstGeom>
        </p:spPr>
      </p:pic>
      <p:pic>
        <p:nvPicPr>
          <p:cNvPr id="48" name="图片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01463" y="5293868"/>
            <a:ext cx="585677" cy="585677"/>
          </a:xfrm>
          <a:prstGeom prst="rect">
            <a:avLst/>
          </a:prstGeom>
        </p:spPr>
      </p:pic>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10948" y="1942866"/>
            <a:ext cx="839965" cy="839965"/>
          </a:xfrm>
          <a:prstGeom prst="rect">
            <a:avLst/>
          </a:prstGeom>
        </p:spPr>
      </p:pic>
      <p:pic>
        <p:nvPicPr>
          <p:cNvPr id="32" name="图片 31">
            <a:extLst>
              <a:ext uri="{FF2B5EF4-FFF2-40B4-BE49-F238E27FC236}">
                <a16:creationId xmlns="" xmlns:a16="http://schemas.microsoft.com/office/drawing/2014/main" id="{6D3516B3-777B-48E6-9460-2FA0DEE932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4706" y="4468017"/>
            <a:ext cx="839965" cy="839965"/>
          </a:xfrm>
          <a:prstGeom prst="rect">
            <a:avLst/>
          </a:prstGeom>
        </p:spPr>
      </p:pic>
      <p:sp>
        <p:nvSpPr>
          <p:cNvPr id="8" name="灯片编号占位符 7">
            <a:extLst>
              <a:ext uri="{FF2B5EF4-FFF2-40B4-BE49-F238E27FC236}">
                <a16:creationId xmlns="" xmlns:a16="http://schemas.microsoft.com/office/drawing/2014/main" id="{9A828DA4-37DF-41F2-9E55-B62D745A0A1A}"/>
              </a:ext>
            </a:extLst>
          </p:cNvPr>
          <p:cNvSpPr>
            <a:spLocks noGrp="1"/>
          </p:cNvSpPr>
          <p:nvPr>
            <p:ph type="sldNum" sz="quarter" idx="12"/>
          </p:nvPr>
        </p:nvSpPr>
        <p:spPr/>
        <p:txBody>
          <a:bodyPr/>
          <a:lstStyle/>
          <a:p>
            <a:fld id="{8F5C82E7-D8DA-4719-A994-DC25019B2676}" type="slidenum">
              <a:rPr lang="zh-CN" altLang="en-US" smtClean="0"/>
              <a:pPr/>
              <a:t>8</a:t>
            </a:fld>
            <a:r>
              <a:rPr lang="zh-CN" altLang="en-US"/>
              <a:t> </a:t>
            </a:r>
            <a:r>
              <a:rPr lang="en-US" altLang="zh-CN"/>
              <a:t>/ 40</a:t>
            </a:r>
            <a:endParaRPr lang="zh-CN" altLang="en-US" dirty="0"/>
          </a:p>
        </p:txBody>
      </p:sp>
    </p:spTree>
    <p:extLst>
      <p:ext uri="{BB962C8B-B14F-4D97-AF65-F5344CB8AC3E}">
        <p14:creationId xmlns:p14="http://schemas.microsoft.com/office/powerpoint/2010/main" val="19183816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left)">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p:bldP spid="40" grpId="0" animBg="1"/>
      <p:bldP spid="41" grpId="0" animBg="1"/>
      <p:bldP spid="42" grpId="0" animBg="1"/>
      <p:bldP spid="43" grpId="0"/>
      <p:bldP spid="45"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clinux.github.io/intro/images/development/gayhu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587" y="460716"/>
            <a:ext cx="8632825" cy="593656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 xmlns:a16="http://schemas.microsoft.com/office/drawing/2014/main" id="{DD8EA53A-2E5B-4C06-ADEB-191A19BB8076}"/>
              </a:ext>
            </a:extLst>
          </p:cNvPr>
          <p:cNvSpPr>
            <a:spLocks noGrp="1"/>
          </p:cNvSpPr>
          <p:nvPr>
            <p:ph type="sldNum" sz="quarter" idx="12"/>
          </p:nvPr>
        </p:nvSpPr>
        <p:spPr/>
        <p:txBody>
          <a:bodyPr/>
          <a:lstStyle/>
          <a:p>
            <a:fld id="{8F5C82E7-D8DA-4719-A994-DC25019B2676}" type="slidenum">
              <a:rPr lang="zh-CN" altLang="en-US" smtClean="0"/>
              <a:pPr/>
              <a:t>9</a:t>
            </a:fld>
            <a:r>
              <a:rPr lang="zh-CN" altLang="en-US"/>
              <a:t> </a:t>
            </a:r>
            <a:r>
              <a:rPr lang="en-US" altLang="zh-CN"/>
              <a:t>/ 40</a:t>
            </a:r>
            <a:endParaRPr lang="zh-CN" altLang="en-US" dirty="0"/>
          </a:p>
        </p:txBody>
      </p:sp>
    </p:spTree>
    <p:extLst>
      <p:ext uri="{BB962C8B-B14F-4D97-AF65-F5344CB8AC3E}">
        <p14:creationId xmlns:p14="http://schemas.microsoft.com/office/powerpoint/2010/main" val="34199468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80608163232"/>
  <p:tag name="MH_LIBRARY" val="GRAPHIC"/>
  <p:tag name="MH_TYPE" val="Other"/>
  <p:tag name="MH_ORDER" val="6"/>
</p:tagLst>
</file>

<file path=ppt/tags/tag10.xml><?xml version="1.0" encoding="utf-8"?>
<p:tagLst xmlns:a="http://schemas.openxmlformats.org/drawingml/2006/main" xmlns:r="http://schemas.openxmlformats.org/officeDocument/2006/relationships" xmlns:p="http://schemas.openxmlformats.org/presentationml/2006/main">
  <p:tag name="MH" val="20180608163232"/>
  <p:tag name="MH_LIBRARY" val="GRAPHIC"/>
  <p:tag name="MH_TYPE" val="SubTitle"/>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80608163232"/>
  <p:tag name="MH_LIBRARY" val="GRAPHIC"/>
  <p:tag name="MH_TYPE" val="Sub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80608163232"/>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80608163232"/>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80608163232"/>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80608163232"/>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80608163232"/>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80608163232"/>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80608163232"/>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80608163232"/>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80608163232"/>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80608163232"/>
  <p:tag name="MH_LIBRARY" val="GRAPHIC"/>
  <p:tag name="MH_TYPE" val="Other"/>
  <p:tag name="MH_ORDER" val="6"/>
</p:tagLst>
</file>

<file path=ppt/tags/tag9.xml><?xml version="1.0" encoding="utf-8"?>
<p:tagLst xmlns:a="http://schemas.openxmlformats.org/drawingml/2006/main" xmlns:r="http://schemas.openxmlformats.org/officeDocument/2006/relationships" xmlns:p="http://schemas.openxmlformats.org/presentationml/2006/main">
  <p:tag name="MH" val="20180608163232"/>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4010</TotalTime>
  <Words>1801</Words>
  <Application>Microsoft Macintosh PowerPoint</Application>
  <PresentationFormat>自定义</PresentationFormat>
  <Paragraphs>451</Paragraphs>
  <Slides>28</Slides>
  <Notes>28</Notes>
  <HiddenSlides>0</HiddenSlides>
  <MMClips>0</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Office 主题</vt:lpstr>
      <vt:lpstr>技术社区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码客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 谢</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探索中前行</dc:title>
  <dc:creator>Administrator</dc:creator>
  <cp:lastModifiedBy>rain</cp:lastModifiedBy>
  <cp:revision>228</cp:revision>
  <dcterms:created xsi:type="dcterms:W3CDTF">2016-08-14T07:40:49Z</dcterms:created>
  <dcterms:modified xsi:type="dcterms:W3CDTF">2019-11-06T02:53:24Z</dcterms:modified>
</cp:coreProperties>
</file>